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5"/>
  </p:notesMasterIdLst>
  <p:sldIdLst>
    <p:sldId id="256" r:id="rId2"/>
    <p:sldId id="257" r:id="rId3"/>
    <p:sldId id="318" r:id="rId4"/>
    <p:sldId id="298" r:id="rId5"/>
    <p:sldId id="282" r:id="rId6"/>
    <p:sldId id="289" r:id="rId7"/>
    <p:sldId id="300" r:id="rId8"/>
    <p:sldId id="302" r:id="rId9"/>
    <p:sldId id="304" r:id="rId10"/>
    <p:sldId id="307" r:id="rId11"/>
    <p:sldId id="301" r:id="rId12"/>
    <p:sldId id="305" r:id="rId13"/>
    <p:sldId id="317" r:id="rId14"/>
    <p:sldId id="260" r:id="rId15"/>
    <p:sldId id="273" r:id="rId16"/>
    <p:sldId id="315" r:id="rId17"/>
    <p:sldId id="324" r:id="rId18"/>
    <p:sldId id="267" r:id="rId19"/>
    <p:sldId id="325" r:id="rId20"/>
    <p:sldId id="326" r:id="rId21"/>
    <p:sldId id="323" r:id="rId22"/>
    <p:sldId id="322" r:id="rId23"/>
    <p:sldId id="32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42" autoAdjust="0"/>
  </p:normalViewPr>
  <p:slideViewPr>
    <p:cSldViewPr>
      <p:cViewPr>
        <p:scale>
          <a:sx n="75" d="100"/>
          <a:sy n="75" d="100"/>
        </p:scale>
        <p:origin x="-102"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A8665-BDD5-484C-9C4C-9B90F0B26FA7}" type="datetimeFigureOut">
              <a:rPr lang="en-US" smtClean="0"/>
              <a:t>05/27/2015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3B55D2-9209-454F-86E2-3605BA0FBE7B}" type="slidenum">
              <a:rPr lang="en-US" smtClean="0"/>
              <a:t>‹#›</a:t>
            </a:fld>
            <a:endParaRPr lang="en-US"/>
          </a:p>
        </p:txBody>
      </p:sp>
    </p:spTree>
    <p:extLst>
      <p:ext uri="{BB962C8B-B14F-4D97-AF65-F5344CB8AC3E}">
        <p14:creationId xmlns:p14="http://schemas.microsoft.com/office/powerpoint/2010/main" val="1299523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to the committee</a:t>
            </a:r>
            <a:r>
              <a:rPr lang="en-US" baseline="0" dirty="0" smtClean="0"/>
              <a:t> for this wonderful opportunity – I do feel that I am a little bit lucky to be presenting the results of my undergraduate research project to a room full of Master’s degrees, PhDs, post-docs, and professional historians and archivists. I welcome this opportunity to share my research with a much more experienced group, and I will gladly accept your comments, questions, and criticisms at the end of this presentation. My goal with this research was to establish a more intuitive understanding for myself of what I discovered to be a very complex topic – and today I hope to inspire you and show you that this story is one that truly deserves to be explored further.</a:t>
            </a:r>
          </a:p>
        </p:txBody>
      </p:sp>
      <p:sp>
        <p:nvSpPr>
          <p:cNvPr id="4" name="Slide Number Placeholder 3"/>
          <p:cNvSpPr>
            <a:spLocks noGrp="1"/>
          </p:cNvSpPr>
          <p:nvPr>
            <p:ph type="sldNum" sz="quarter" idx="10"/>
          </p:nvPr>
        </p:nvSpPr>
        <p:spPr/>
        <p:txBody>
          <a:bodyPr/>
          <a:lstStyle/>
          <a:p>
            <a:fld id="{C73B55D2-9209-454F-86E2-3605BA0FBE7B}" type="slidenum">
              <a:rPr lang="en-US" smtClean="0"/>
              <a:t>1</a:t>
            </a:fld>
            <a:endParaRPr lang="en-US"/>
          </a:p>
        </p:txBody>
      </p:sp>
    </p:spTree>
    <p:extLst>
      <p:ext uri="{BB962C8B-B14F-4D97-AF65-F5344CB8AC3E}">
        <p14:creationId xmlns:p14="http://schemas.microsoft.com/office/powerpoint/2010/main" val="244644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Diversification stems from excess capital (surging oil prices), combined with lack of incentives for E&amp;P (rising costs + political difficulties)</a:t>
            </a:r>
          </a:p>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1981</a:t>
            </a:r>
            <a:r>
              <a:rPr lang="en-US" dirty="0" smtClean="0"/>
              <a:t>: Exxon Enterprises “losing money at a rate that could bankrupt almost any other office systems manufacturer”</a:t>
            </a:r>
          </a:p>
          <a:p>
            <a:pPr lvl="1"/>
            <a:endParaRPr lang="en-US" dirty="0" smtClean="0"/>
          </a:p>
        </p:txBody>
      </p:sp>
      <p:sp>
        <p:nvSpPr>
          <p:cNvPr id="4" name="Slide Number Placeholder 3"/>
          <p:cNvSpPr>
            <a:spLocks noGrp="1"/>
          </p:cNvSpPr>
          <p:nvPr>
            <p:ph type="sldNum" sz="quarter" idx="10"/>
          </p:nvPr>
        </p:nvSpPr>
        <p:spPr/>
        <p:txBody>
          <a:bodyPr/>
          <a:lstStyle/>
          <a:p>
            <a:fld id="{C73B55D2-9209-454F-86E2-3605BA0FBE7B}" type="slidenum">
              <a:rPr lang="en-US" smtClean="0"/>
              <a:t>12</a:t>
            </a:fld>
            <a:endParaRPr lang="en-US"/>
          </a:p>
        </p:txBody>
      </p:sp>
    </p:spTree>
    <p:extLst>
      <p:ext uri="{BB962C8B-B14F-4D97-AF65-F5344CB8AC3E}">
        <p14:creationId xmlns:p14="http://schemas.microsoft.com/office/powerpoint/2010/main" val="1984183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looking for a one-size fits all answer, you certainly won’t find it. That’s the nature of historical research.</a:t>
            </a:r>
          </a:p>
          <a:p>
            <a:endParaRPr lang="en-US" dirty="0" smtClean="0"/>
          </a:p>
          <a:p>
            <a:r>
              <a:rPr lang="en-US" dirty="0" smtClean="0"/>
              <a:t>However, what</a:t>
            </a:r>
            <a:r>
              <a:rPr lang="en-US" baseline="0" dirty="0" smtClean="0"/>
              <a:t> we can gain from this is a framework of factors to consider, based on what we have learned about the importance of these factors over time and in different circumstances.</a:t>
            </a:r>
          </a:p>
          <a:p>
            <a:endParaRPr lang="en-US" baseline="0" dirty="0" smtClean="0"/>
          </a:p>
          <a:p>
            <a:r>
              <a:rPr lang="en-US" baseline="0" dirty="0" smtClean="0"/>
              <a:t>Are oil companies concerned about whether or not they can make any money off of alternative energy? Certainly – but if they’re more concerned about whether or not they can continue making money off of oil, then their decision-making might change. Think about the 1970’s when the industry faced geopolitical constraints, legislative threats.</a:t>
            </a:r>
          </a:p>
          <a:p>
            <a:endParaRPr lang="en-US" baseline="0" dirty="0" smtClean="0"/>
          </a:p>
          <a:p>
            <a:r>
              <a:rPr lang="en-US" baseline="0" dirty="0" smtClean="0"/>
              <a:t>Do oil companies think that alternative energy has a strong market future? In the early stages of development in the 1970’s, Exxon Solar thought that solar would become a $50 billion industry within 20 years after achieving cost parity with oil, coal, and nuclear fuel. </a:t>
            </a:r>
            <a:endParaRPr lang="en-US" dirty="0"/>
          </a:p>
        </p:txBody>
      </p:sp>
      <p:sp>
        <p:nvSpPr>
          <p:cNvPr id="4" name="Slide Number Placeholder 3"/>
          <p:cNvSpPr>
            <a:spLocks noGrp="1"/>
          </p:cNvSpPr>
          <p:nvPr>
            <p:ph type="sldNum" sz="quarter" idx="10"/>
          </p:nvPr>
        </p:nvSpPr>
        <p:spPr/>
        <p:txBody>
          <a:bodyPr/>
          <a:lstStyle/>
          <a:p>
            <a:fld id="{C73B55D2-9209-454F-86E2-3605BA0FBE7B}" type="slidenum">
              <a:rPr lang="en-US" smtClean="0"/>
              <a:t>14</a:t>
            </a:fld>
            <a:endParaRPr lang="en-US"/>
          </a:p>
        </p:txBody>
      </p:sp>
    </p:spTree>
    <p:extLst>
      <p:ext uri="{BB962C8B-B14F-4D97-AF65-F5344CB8AC3E}">
        <p14:creationId xmlns:p14="http://schemas.microsoft.com/office/powerpoint/2010/main" val="2648997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B55D2-9209-454F-86E2-3605BA0FBE7B}" type="slidenum">
              <a:rPr lang="en-US" smtClean="0"/>
              <a:t>16</a:t>
            </a:fld>
            <a:endParaRPr lang="en-US"/>
          </a:p>
        </p:txBody>
      </p:sp>
    </p:spTree>
    <p:extLst>
      <p:ext uri="{BB962C8B-B14F-4D97-AF65-F5344CB8AC3E}">
        <p14:creationId xmlns:p14="http://schemas.microsoft.com/office/powerpoint/2010/main" val="1566760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 markets – today, you might </a:t>
            </a:r>
            <a:endParaRPr lang="en-US" dirty="0"/>
          </a:p>
        </p:txBody>
      </p:sp>
      <p:sp>
        <p:nvSpPr>
          <p:cNvPr id="4" name="Slide Number Placeholder 3"/>
          <p:cNvSpPr>
            <a:spLocks noGrp="1"/>
          </p:cNvSpPr>
          <p:nvPr>
            <p:ph type="sldNum" sz="quarter" idx="10"/>
          </p:nvPr>
        </p:nvSpPr>
        <p:spPr/>
        <p:txBody>
          <a:bodyPr/>
          <a:lstStyle/>
          <a:p>
            <a:fld id="{C73B55D2-9209-454F-86E2-3605BA0FBE7B}" type="slidenum">
              <a:rPr lang="en-US" smtClean="0"/>
              <a:t>19</a:t>
            </a:fld>
            <a:endParaRPr lang="en-US"/>
          </a:p>
        </p:txBody>
      </p:sp>
    </p:spTree>
    <p:extLst>
      <p:ext uri="{BB962C8B-B14F-4D97-AF65-F5344CB8AC3E}">
        <p14:creationId xmlns:p14="http://schemas.microsoft.com/office/powerpoint/2010/main" val="4009673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70’s and early 80’s, it’s not as though oil companies were capitulating to society’s demands… on the contrary, most people blamed oil companies for the ongoing energy crisis,</a:t>
            </a:r>
            <a:r>
              <a:rPr lang="en-US" baseline="0" dirty="0" smtClean="0"/>
              <a:t> shortages, and accused them of forming a conspiracy to restrict alternative energy.</a:t>
            </a:r>
            <a:endParaRPr lang="en-US" dirty="0"/>
          </a:p>
        </p:txBody>
      </p:sp>
      <p:sp>
        <p:nvSpPr>
          <p:cNvPr id="4" name="Slide Number Placeholder 3"/>
          <p:cNvSpPr>
            <a:spLocks noGrp="1"/>
          </p:cNvSpPr>
          <p:nvPr>
            <p:ph type="sldNum" sz="quarter" idx="10"/>
          </p:nvPr>
        </p:nvSpPr>
        <p:spPr/>
        <p:txBody>
          <a:bodyPr/>
          <a:lstStyle/>
          <a:p>
            <a:fld id="{C73B55D2-9209-454F-86E2-3605BA0FBE7B}" type="slidenum">
              <a:rPr lang="en-US" smtClean="0"/>
              <a:t>20</a:t>
            </a:fld>
            <a:endParaRPr lang="en-US"/>
          </a:p>
        </p:txBody>
      </p:sp>
    </p:spTree>
    <p:extLst>
      <p:ext uri="{BB962C8B-B14F-4D97-AF65-F5344CB8AC3E}">
        <p14:creationId xmlns:p14="http://schemas.microsoft.com/office/powerpoint/2010/main" val="2920328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I’d like to establish</a:t>
            </a:r>
            <a:r>
              <a:rPr lang="en-US" baseline="0" dirty="0" smtClean="0"/>
              <a:t> my research within the existing body of scholarship.</a:t>
            </a:r>
            <a:endParaRPr lang="en-US" dirty="0"/>
          </a:p>
        </p:txBody>
      </p:sp>
      <p:sp>
        <p:nvSpPr>
          <p:cNvPr id="4" name="Slide Number Placeholder 3"/>
          <p:cNvSpPr>
            <a:spLocks noGrp="1"/>
          </p:cNvSpPr>
          <p:nvPr>
            <p:ph type="sldNum" sz="quarter" idx="10"/>
          </p:nvPr>
        </p:nvSpPr>
        <p:spPr/>
        <p:txBody>
          <a:bodyPr/>
          <a:lstStyle/>
          <a:p>
            <a:fld id="{C73B55D2-9209-454F-86E2-3605BA0FBE7B}" type="slidenum">
              <a:rPr lang="en-US" smtClean="0"/>
              <a:t>23</a:t>
            </a:fld>
            <a:endParaRPr lang="en-US"/>
          </a:p>
        </p:txBody>
      </p:sp>
    </p:spTree>
    <p:extLst>
      <p:ext uri="{BB962C8B-B14F-4D97-AF65-F5344CB8AC3E}">
        <p14:creationId xmlns:p14="http://schemas.microsoft.com/office/powerpoint/2010/main" val="12066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start with my research questions, which were really very simple.</a:t>
            </a:r>
          </a:p>
          <a:p>
            <a:endParaRPr lang="en-US" dirty="0" smtClean="0"/>
          </a:p>
          <a:p>
            <a:r>
              <a:rPr lang="en-US" dirty="0" smtClean="0"/>
              <a:t>And of course, what can we learn from this!</a:t>
            </a:r>
          </a:p>
          <a:p>
            <a:endParaRPr lang="en-US" dirty="0" smtClean="0"/>
          </a:p>
          <a:p>
            <a:r>
              <a:rPr lang="en-US" dirty="0" smtClean="0"/>
              <a:t>DEFINE alternative energy!</a:t>
            </a:r>
          </a:p>
        </p:txBody>
      </p:sp>
      <p:sp>
        <p:nvSpPr>
          <p:cNvPr id="4" name="Slide Number Placeholder 3"/>
          <p:cNvSpPr>
            <a:spLocks noGrp="1"/>
          </p:cNvSpPr>
          <p:nvPr>
            <p:ph type="sldNum" sz="quarter" idx="10"/>
          </p:nvPr>
        </p:nvSpPr>
        <p:spPr/>
        <p:txBody>
          <a:bodyPr/>
          <a:lstStyle/>
          <a:p>
            <a:fld id="{C73B55D2-9209-454F-86E2-3605BA0FBE7B}" type="slidenum">
              <a:rPr lang="en-US" smtClean="0"/>
              <a:t>2</a:t>
            </a:fld>
            <a:endParaRPr lang="en-US"/>
          </a:p>
        </p:txBody>
      </p:sp>
    </p:spTree>
    <p:extLst>
      <p:ext uri="{BB962C8B-B14F-4D97-AF65-F5344CB8AC3E}">
        <p14:creationId xmlns:p14="http://schemas.microsoft.com/office/powerpoint/2010/main" val="10311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of course before pursuing either of those questions, I had to answer for myself – why this topic?</a:t>
            </a:r>
          </a:p>
          <a:p>
            <a:endParaRPr lang="en-US" dirty="0" smtClean="0"/>
          </a:p>
          <a:p>
            <a:r>
              <a:rPr lang="en-US" dirty="0" smtClean="0"/>
              <a:t>SOMETHING</a:t>
            </a:r>
            <a:r>
              <a:rPr lang="en-US" baseline="0" dirty="0" smtClean="0"/>
              <a:t> INTERESTING IS GOING ON.</a:t>
            </a:r>
            <a:r>
              <a:rPr lang="en-US" dirty="0" smtClean="0"/>
              <a:t> You can try to compare it to, say, the traditional photography</a:t>
            </a:r>
            <a:r>
              <a:rPr lang="en-US" baseline="0" dirty="0" smtClean="0"/>
              <a:t> industry </a:t>
            </a:r>
            <a:r>
              <a:rPr lang="en-US" dirty="0" smtClean="0"/>
              <a:t>investing</a:t>
            </a:r>
            <a:r>
              <a:rPr lang="en-US" baseline="0" dirty="0" smtClean="0"/>
              <a:t> in digital photography. There’s a similar dynamic – investing in something which threatens to replace your product. But it’s not the same – oil and energy are so much more fundamental to our daily life, and are inextricably entwined in massive political, geopolitical, and social forces – such that when the price of oil goes up or down by more than a couple percentage points, it produces headlines worldwide. You can’t say that about Kodak cameras. The oil industry is also immensely profitable because it produces one of the most valuable commodities on the planet with the advantage of very inelastic demand. So, with all that in mind, when an oil company makes the decision to invest in alternative energy, it’s not just as simple as just any company making a basic choice to diversify its portfolio… because the forces involved are much larger. It demands an examination of how oil companies view themselves, an examination of the state of energy supply and demand, and of what potential they perceive for alternative energy, not to mention how they view the social and political forces that are entwined in the industry.</a:t>
            </a:r>
          </a:p>
          <a:p>
            <a:endParaRPr lang="en-US" baseline="0" dirty="0" smtClean="0"/>
          </a:p>
          <a:p>
            <a:r>
              <a:rPr lang="en-US" baseline="0" dirty="0" smtClean="0"/>
              <a:t>I think this point is well summed-up by this quote from Tom Bower’s book, Oil: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Challenges assumptions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Relevant to current events: I think each of us probably has a different timeline for when we think that oil might run out. Maybe it’s 40, 50 years from now – maybe 100, or never. But I think that most of us agree that at some point within our lifetime or our children’s lifetime, oil companies are going to have to seriously ask themselves the question of whether they can continue as a going concern without radically transforming their focus. In the first years of the 21</a:t>
            </a:r>
            <a:r>
              <a:rPr lang="en-US" baseline="30000" dirty="0" smtClean="0"/>
              <a:t>st</a:t>
            </a:r>
            <a:r>
              <a:rPr lang="en-US" baseline="0" dirty="0" smtClean="0"/>
              <a:t> century, as you can see by these photos, it looked like some oil companies were beginning to tackle this question. […] But it turned out, as many are familiar, they weren’t as serious about these investments as it first appeared.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Studying the history of oil</a:t>
            </a:r>
            <a:r>
              <a:rPr lang="en-US" baseline="0" dirty="0" smtClean="0"/>
              <a:t> industry investments in alternative energy is important, because they might help us form conclusions about similar events which have been taking place in the 21</a:t>
            </a:r>
            <a:r>
              <a:rPr lang="en-US" baseline="30000" dirty="0" smtClean="0"/>
              <a:t>st</a:t>
            </a:r>
            <a:r>
              <a:rPr lang="en-US" baseline="0" dirty="0" smtClean="0"/>
              <a:t> century. […] If we can get a better idea of why oil companies made investments in solar, geothermal, nuclear energy, in the 1970’s and 1980’s – and also why they sold off many of those investments – we will be building a stronger base of knowledge on which to analyze these more recent developments. And indeed towards the end of this presentation, I will share some conclusions on what this history </a:t>
            </a:r>
            <a:r>
              <a:rPr lang="en-US" i="1" baseline="0" dirty="0" smtClean="0"/>
              <a:t>can</a:t>
            </a:r>
            <a:r>
              <a:rPr lang="en-US" baseline="0" dirty="0" smtClean="0"/>
              <a:t> teach us about what has been happening recently, as well as under what circumstances we might expect the next wave of renewable energy investments by the oil industry.</a:t>
            </a:r>
          </a:p>
        </p:txBody>
      </p:sp>
      <p:sp>
        <p:nvSpPr>
          <p:cNvPr id="4" name="Slide Number Placeholder 3"/>
          <p:cNvSpPr>
            <a:spLocks noGrp="1"/>
          </p:cNvSpPr>
          <p:nvPr>
            <p:ph type="sldNum" sz="quarter" idx="10"/>
          </p:nvPr>
        </p:nvSpPr>
        <p:spPr/>
        <p:txBody>
          <a:bodyPr/>
          <a:lstStyle/>
          <a:p>
            <a:fld id="{C73B55D2-9209-454F-86E2-3605BA0FBE7B}" type="slidenum">
              <a:rPr lang="en-US" smtClean="0"/>
              <a:t>3</a:t>
            </a:fld>
            <a:endParaRPr lang="en-US"/>
          </a:p>
        </p:txBody>
      </p:sp>
    </p:spTree>
    <p:extLst>
      <p:ext uri="{BB962C8B-B14F-4D97-AF65-F5344CB8AC3E}">
        <p14:creationId xmlns:p14="http://schemas.microsoft.com/office/powerpoint/2010/main" val="109128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give a brief overview of what happened, I’ve built a small</a:t>
            </a:r>
            <a:r>
              <a:rPr lang="en-US" baseline="0" dirty="0" smtClean="0"/>
              <a:t> timeline that shows some of the investments and divestments which took place.</a:t>
            </a:r>
            <a:endParaRPr lang="en-US" dirty="0"/>
          </a:p>
        </p:txBody>
      </p:sp>
      <p:sp>
        <p:nvSpPr>
          <p:cNvPr id="4" name="Slide Number Placeholder 3"/>
          <p:cNvSpPr>
            <a:spLocks noGrp="1"/>
          </p:cNvSpPr>
          <p:nvPr>
            <p:ph type="sldNum" sz="quarter" idx="10"/>
          </p:nvPr>
        </p:nvSpPr>
        <p:spPr/>
        <p:txBody>
          <a:bodyPr/>
          <a:lstStyle/>
          <a:p>
            <a:fld id="{C73B55D2-9209-454F-86E2-3605BA0FBE7B}" type="slidenum">
              <a:rPr lang="en-US" smtClean="0"/>
              <a:t>4</a:t>
            </a:fld>
            <a:endParaRPr lang="en-US"/>
          </a:p>
        </p:txBody>
      </p:sp>
    </p:spTree>
    <p:extLst>
      <p:ext uri="{BB962C8B-B14F-4D97-AF65-F5344CB8AC3E}">
        <p14:creationId xmlns:p14="http://schemas.microsoft.com/office/powerpoint/2010/main" val="428074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Non-exhaustive list</a:t>
            </a:r>
          </a:p>
          <a:p>
            <a:endParaRPr lang="en-US" dirty="0" smtClean="0"/>
          </a:p>
          <a:p>
            <a:r>
              <a:rPr lang="en-US" dirty="0" smtClean="0"/>
              <a:t>Going way back, Phillips pursued nuclear starting all the way in 1950. However the majority of alternative energy investments began in the 1970’s.</a:t>
            </a:r>
          </a:p>
          <a:p>
            <a:endParaRPr lang="en-US" dirty="0" smtClean="0"/>
          </a:p>
          <a:p>
            <a:r>
              <a:rPr lang="en-US" dirty="0" smtClean="0"/>
              <a:t>A</a:t>
            </a:r>
            <a:r>
              <a:rPr lang="en-US" baseline="0" dirty="0" smtClean="0"/>
              <a:t> couple of examples of unrelated diversification</a:t>
            </a:r>
            <a:endParaRPr lang="en-US" dirty="0"/>
          </a:p>
        </p:txBody>
      </p:sp>
      <p:sp>
        <p:nvSpPr>
          <p:cNvPr id="4" name="Slide Number Placeholder 3"/>
          <p:cNvSpPr>
            <a:spLocks noGrp="1"/>
          </p:cNvSpPr>
          <p:nvPr>
            <p:ph type="sldNum" sz="quarter" idx="10"/>
          </p:nvPr>
        </p:nvSpPr>
        <p:spPr/>
        <p:txBody>
          <a:bodyPr/>
          <a:lstStyle/>
          <a:p>
            <a:fld id="{C73B55D2-9209-454F-86E2-3605BA0FBE7B}" type="slidenum">
              <a:rPr lang="en-US" smtClean="0"/>
              <a:t>5</a:t>
            </a:fld>
            <a:endParaRPr lang="en-US"/>
          </a:p>
        </p:txBody>
      </p:sp>
    </p:spTree>
    <p:extLst>
      <p:ext uri="{BB962C8B-B14F-4D97-AF65-F5344CB8AC3E}">
        <p14:creationId xmlns:p14="http://schemas.microsoft.com/office/powerpoint/2010/main" val="1364093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B55D2-9209-454F-86E2-3605BA0FBE7B}" type="slidenum">
              <a:rPr lang="en-US" smtClean="0"/>
              <a:t>6</a:t>
            </a:fld>
            <a:endParaRPr lang="en-US"/>
          </a:p>
        </p:txBody>
      </p:sp>
    </p:spTree>
    <p:extLst>
      <p:ext uri="{BB962C8B-B14F-4D97-AF65-F5344CB8AC3E}">
        <p14:creationId xmlns:p14="http://schemas.microsoft.com/office/powerpoint/2010/main" val="412146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DIVERSIFICATION: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two oil crises in the 1970’s bring soaring oil prices, concerns about dependence on foreign oil, and paranoia about supplies; oil companies pursue alternative energy as a hedge against an uncertain oil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DIVESTMENT: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“oil glut”</a:t>
            </a:r>
            <a:r>
              <a:rPr lang="en-US" dirty="0" smtClean="0"/>
              <a:t>; predictions in 1980 of $250/</a:t>
            </a:r>
            <a:r>
              <a:rPr lang="en-US" dirty="0" err="1" smtClean="0"/>
              <a:t>bbl</a:t>
            </a:r>
            <a:r>
              <a:rPr lang="en-US" dirty="0" smtClean="0"/>
              <a:t> oil give way to a surge in supplies and collapse in prices</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Oil remained the dominant source of</a:t>
            </a:r>
            <a:r>
              <a:rPr lang="en-US" baseline="0" dirty="0" smtClean="0"/>
              <a:t> revenue for the oil majors</a:t>
            </a:r>
            <a:endParaRPr lang="en-US" dirty="0" smtClean="0"/>
          </a:p>
          <a:p>
            <a:endParaRPr lang="en-US" dirty="0"/>
          </a:p>
        </p:txBody>
      </p:sp>
      <p:sp>
        <p:nvSpPr>
          <p:cNvPr id="4" name="Slide Number Placeholder 3"/>
          <p:cNvSpPr>
            <a:spLocks noGrp="1"/>
          </p:cNvSpPr>
          <p:nvPr>
            <p:ph type="sldNum" sz="quarter" idx="10"/>
          </p:nvPr>
        </p:nvSpPr>
        <p:spPr/>
        <p:txBody>
          <a:bodyPr/>
          <a:lstStyle/>
          <a:p>
            <a:fld id="{C73B55D2-9209-454F-86E2-3605BA0FBE7B}" type="slidenum">
              <a:rPr lang="en-US" smtClean="0"/>
              <a:t>8</a:t>
            </a:fld>
            <a:endParaRPr lang="en-US"/>
          </a:p>
        </p:txBody>
      </p:sp>
    </p:spTree>
    <p:extLst>
      <p:ext uri="{BB962C8B-B14F-4D97-AF65-F5344CB8AC3E}">
        <p14:creationId xmlns:p14="http://schemas.microsoft.com/office/powerpoint/2010/main" val="159104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Oil companies tested the limits of their managerial &amp; technical skills in projects ranging from alternative energy to office equipment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Divestment: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As circumstances changed and projects failed, oil companies began to re-define their “core”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C73B55D2-9209-454F-86E2-3605BA0FBE7B}" type="slidenum">
              <a:rPr lang="en-US" smtClean="0"/>
              <a:t>9</a:t>
            </a:fld>
            <a:endParaRPr lang="en-US"/>
          </a:p>
        </p:txBody>
      </p:sp>
    </p:spTree>
    <p:extLst>
      <p:ext uri="{BB962C8B-B14F-4D97-AF65-F5344CB8AC3E}">
        <p14:creationId xmlns:p14="http://schemas.microsoft.com/office/powerpoint/2010/main" val="282535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Oil companies decried inconsistent government policy and divestiture legislation</a:t>
            </a:r>
            <a:endParaRPr lang="en-US" dirty="0"/>
          </a:p>
        </p:txBody>
      </p:sp>
      <p:sp>
        <p:nvSpPr>
          <p:cNvPr id="4" name="Slide Number Placeholder 3"/>
          <p:cNvSpPr>
            <a:spLocks noGrp="1"/>
          </p:cNvSpPr>
          <p:nvPr>
            <p:ph type="sldNum" sz="quarter" idx="10"/>
          </p:nvPr>
        </p:nvSpPr>
        <p:spPr/>
        <p:txBody>
          <a:bodyPr/>
          <a:lstStyle/>
          <a:p>
            <a:fld id="{C73B55D2-9209-454F-86E2-3605BA0FBE7B}" type="slidenum">
              <a:rPr lang="en-US" smtClean="0"/>
              <a:t>11</a:t>
            </a:fld>
            <a:endParaRPr lang="en-US"/>
          </a:p>
        </p:txBody>
      </p:sp>
    </p:spTree>
    <p:extLst>
      <p:ext uri="{BB962C8B-B14F-4D97-AF65-F5344CB8AC3E}">
        <p14:creationId xmlns:p14="http://schemas.microsoft.com/office/powerpoint/2010/main" val="4049504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r>
              <a:rPr lang="en-US" smtClean="0"/>
              <a:t>29 May 2015</a:t>
            </a:r>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3E34FE65-1B4C-4365-BEF3-0AD8F64BCE2E}" type="slidenum">
              <a:rPr lang="en-US" smtClean="0"/>
              <a:t>‹#›</a:t>
            </a:fld>
            <a:endParaRPr lang="en-US"/>
          </a:p>
        </p:txBody>
      </p:sp>
    </p:spTree>
    <p:extLst>
      <p:ext uri="{BB962C8B-B14F-4D97-AF65-F5344CB8AC3E}">
        <p14:creationId xmlns:p14="http://schemas.microsoft.com/office/powerpoint/2010/main" val="14184180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29 May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4FE65-1B4C-4365-BEF3-0AD8F64BCE2E}" type="slidenum">
              <a:rPr lang="en-US" smtClean="0"/>
              <a:t>‹#›</a:t>
            </a:fld>
            <a:endParaRPr lang="en-US"/>
          </a:p>
        </p:txBody>
      </p:sp>
    </p:spTree>
    <p:extLst>
      <p:ext uri="{BB962C8B-B14F-4D97-AF65-F5344CB8AC3E}">
        <p14:creationId xmlns:p14="http://schemas.microsoft.com/office/powerpoint/2010/main" val="48257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29 May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4FE65-1B4C-4365-BEF3-0AD8F64BCE2E}" type="slidenum">
              <a:rPr lang="en-US" smtClean="0"/>
              <a:t>‹#›</a:t>
            </a:fld>
            <a:endParaRPr lang="en-US"/>
          </a:p>
        </p:txBody>
      </p:sp>
    </p:spTree>
    <p:extLst>
      <p:ext uri="{BB962C8B-B14F-4D97-AF65-F5344CB8AC3E}">
        <p14:creationId xmlns:p14="http://schemas.microsoft.com/office/powerpoint/2010/main" val="176530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ext Placeholder 7"/>
          <p:cNvSpPr>
            <a:spLocks noGrp="1"/>
          </p:cNvSpPr>
          <p:nvPr>
            <p:ph type="body" sz="quarter" idx="13"/>
          </p:nvPr>
        </p:nvSpPr>
        <p:spPr>
          <a:xfrm>
            <a:off x="990600" y="381000"/>
            <a:ext cx="7239000" cy="1295400"/>
          </a:xfrm>
        </p:spPr>
        <p:txBody>
          <a:bodyPr anchor="b">
            <a:normAutofit/>
          </a:bodyPr>
          <a:lstStyle>
            <a:lvl1pPr marL="0" indent="0" algn="r">
              <a:buNone/>
              <a:defRPr sz="2800" i="1">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372493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4FE65-1B4C-4365-BEF3-0AD8F64BCE2E}" type="slidenum">
              <a:rPr lang="en-US" smtClean="0"/>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434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4FE65-1B4C-4365-BEF3-0AD8F64BCE2E}" type="slidenum">
              <a:rPr lang="en-US" smtClean="0"/>
              <a:t>‹#›</a:t>
            </a:fld>
            <a:endParaRPr lang="en-US"/>
          </a:p>
        </p:txBody>
      </p:sp>
    </p:spTree>
    <p:extLst>
      <p:ext uri="{BB962C8B-B14F-4D97-AF65-F5344CB8AC3E}">
        <p14:creationId xmlns:p14="http://schemas.microsoft.com/office/powerpoint/2010/main" val="47362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29 May 2015</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4FE65-1B4C-4365-BEF3-0AD8F64BCE2E}" type="slidenum">
              <a:rPr lang="en-US" smtClean="0"/>
              <a:t>‹#›</a:t>
            </a:fld>
            <a:endParaRPr lang="en-US"/>
          </a:p>
        </p:txBody>
      </p:sp>
    </p:spTree>
    <p:extLst>
      <p:ext uri="{BB962C8B-B14F-4D97-AF65-F5344CB8AC3E}">
        <p14:creationId xmlns:p14="http://schemas.microsoft.com/office/powerpoint/2010/main" val="348352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4FE65-1B4C-4365-BEF3-0AD8F64BCE2E}" type="slidenum">
              <a:rPr lang="en-US" smtClean="0"/>
              <a:t>‹#›</a:t>
            </a:fld>
            <a:endParaRPr lang="en-US"/>
          </a:p>
        </p:txBody>
      </p:sp>
    </p:spTree>
    <p:extLst>
      <p:ext uri="{BB962C8B-B14F-4D97-AF65-F5344CB8AC3E}">
        <p14:creationId xmlns:p14="http://schemas.microsoft.com/office/powerpoint/2010/main" val="24077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29 May 2015</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4FE65-1B4C-4365-BEF3-0AD8F64BCE2E}" type="slidenum">
              <a:rPr lang="en-US" smtClean="0"/>
              <a:t>‹#›</a:t>
            </a:fld>
            <a:endParaRPr lang="en-US"/>
          </a:p>
        </p:txBody>
      </p:sp>
    </p:spTree>
    <p:extLst>
      <p:ext uri="{BB962C8B-B14F-4D97-AF65-F5344CB8AC3E}">
        <p14:creationId xmlns:p14="http://schemas.microsoft.com/office/powerpoint/2010/main" val="362683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29 May 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4FE65-1B4C-4365-BEF3-0AD8F64BCE2E}" type="slidenum">
              <a:rPr lang="en-US" smtClean="0"/>
              <a:t>‹#›</a:t>
            </a:fld>
            <a:endParaRPr lang="en-US"/>
          </a:p>
        </p:txBody>
      </p:sp>
    </p:spTree>
    <p:extLst>
      <p:ext uri="{BB962C8B-B14F-4D97-AF65-F5344CB8AC3E}">
        <p14:creationId xmlns:p14="http://schemas.microsoft.com/office/powerpoint/2010/main" val="349415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29 May 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4FE65-1B4C-4365-BEF3-0AD8F64BCE2E}" type="slidenum">
              <a:rPr lang="en-US" smtClean="0"/>
              <a:t>‹#›</a:t>
            </a:fld>
            <a:endParaRPr lang="en-US"/>
          </a:p>
        </p:txBody>
      </p:sp>
    </p:spTree>
    <p:extLst>
      <p:ext uri="{BB962C8B-B14F-4D97-AF65-F5344CB8AC3E}">
        <p14:creationId xmlns:p14="http://schemas.microsoft.com/office/powerpoint/2010/main" val="285683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r>
              <a:rPr lang="en-US" smtClean="0"/>
              <a:t>29 May 2015</a:t>
            </a:r>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3E34FE65-1B4C-4365-BEF3-0AD8F64BCE2E}" type="slidenum">
              <a:rPr lang="en-US" smtClean="0"/>
              <a:t>‹#›</a:t>
            </a:fld>
            <a:endParaRPr lang="en-US"/>
          </a:p>
        </p:txBody>
      </p:sp>
    </p:spTree>
    <p:extLst>
      <p:ext uri="{BB962C8B-B14F-4D97-AF65-F5344CB8AC3E}">
        <p14:creationId xmlns:p14="http://schemas.microsoft.com/office/powerpoint/2010/main" val="32722312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halshs.archives-ouvertes.fr/hal-00763647/docu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researchgate.net/publication/227422009_Strategy_structure_and_market_turbulence_The_international_oil_majors_1970-199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Oil Industry Investments in Alternative Energy: Comparative Rationales for Diversification and Divestment</a:t>
            </a:r>
            <a:endParaRPr lang="en-US" sz="3600" dirty="0"/>
          </a:p>
        </p:txBody>
      </p:sp>
      <p:sp>
        <p:nvSpPr>
          <p:cNvPr id="3" name="Subtitle 2"/>
          <p:cNvSpPr>
            <a:spLocks noGrp="1"/>
          </p:cNvSpPr>
          <p:nvPr>
            <p:ph type="subTitle" idx="1"/>
          </p:nvPr>
        </p:nvSpPr>
        <p:spPr>
          <a:xfrm>
            <a:off x="1371600" y="4419600"/>
            <a:ext cx="6400800" cy="1752600"/>
          </a:xfrm>
        </p:spPr>
        <p:txBody>
          <a:bodyPr>
            <a:noAutofit/>
          </a:bodyPr>
          <a:lstStyle/>
          <a:p>
            <a:pPr algn="r">
              <a:spcBef>
                <a:spcPts val="600"/>
              </a:spcBef>
            </a:pPr>
            <a:endParaRPr lang="en-US" sz="1400" dirty="0" smtClean="0">
              <a:latin typeface="Arial Black" panose="020B0A04020102020204" pitchFamily="34" charset="0"/>
            </a:endParaRPr>
          </a:p>
          <a:p>
            <a:pPr algn="r">
              <a:spcBef>
                <a:spcPts val="600"/>
              </a:spcBef>
            </a:pPr>
            <a:endParaRPr lang="en-US" sz="1400" b="1" dirty="0" smtClean="0">
              <a:latin typeface="Arial Black" panose="020B0A04020102020204" pitchFamily="34" charset="0"/>
            </a:endParaRPr>
          </a:p>
          <a:p>
            <a:pPr algn="r">
              <a:spcBef>
                <a:spcPts val="600"/>
              </a:spcBef>
            </a:pPr>
            <a:r>
              <a:rPr lang="en-US" sz="1400" b="1" dirty="0" smtClean="0">
                <a:latin typeface="Arial Black" panose="020B0A04020102020204" pitchFamily="34" charset="0"/>
              </a:rPr>
              <a:t>Timothy Johnson</a:t>
            </a:r>
          </a:p>
          <a:p>
            <a:pPr algn="r">
              <a:spcBef>
                <a:spcPts val="600"/>
              </a:spcBef>
            </a:pPr>
            <a:r>
              <a:rPr lang="en-US" sz="1400" dirty="0" smtClean="0">
                <a:latin typeface="Arial Black" panose="020B0A04020102020204" pitchFamily="34" charset="0"/>
              </a:rPr>
              <a:t>University of Oklahoma 2014</a:t>
            </a:r>
          </a:p>
        </p:txBody>
      </p:sp>
      <p:sp>
        <p:nvSpPr>
          <p:cNvPr id="4" name="Date Placeholder 3"/>
          <p:cNvSpPr>
            <a:spLocks noGrp="1"/>
          </p:cNvSpPr>
          <p:nvPr>
            <p:ph type="dt" sz="half" idx="10"/>
          </p:nvPr>
        </p:nvSpPr>
        <p:spPr>
          <a:xfrm rot="16200000">
            <a:off x="5867401" y="2971799"/>
            <a:ext cx="5791199" cy="304802"/>
          </a:xfrm>
        </p:spPr>
        <p:txBody>
          <a:bodyPr/>
          <a:lstStyle/>
          <a:p>
            <a:r>
              <a:rPr lang="en-US" dirty="0" smtClean="0">
                <a:latin typeface="Arial" panose="020B0604020202020204" pitchFamily="34" charset="0"/>
                <a:cs typeface="Arial" panose="020B0604020202020204" pitchFamily="34" charset="0"/>
              </a:rPr>
              <a:t>29 May </a:t>
            </a:r>
            <a:r>
              <a:rPr lang="en-US" dirty="0" smtClean="0">
                <a:latin typeface="Arial" panose="020B0604020202020204" pitchFamily="34" charset="0"/>
                <a:cs typeface="Arial" panose="020B0604020202020204" pitchFamily="34" charset="0"/>
              </a:rPr>
              <a:t>2015</a:t>
            </a:r>
            <a:r>
              <a:rPr lang="en-US" dirty="0">
                <a:latin typeface="Arial" panose="020B0604020202020204" pitchFamily="34" charset="0"/>
                <a:cs typeface="Arial" panose="020B0604020202020204" pitchFamily="34" charset="0"/>
              </a:rPr>
              <a:t>, A.P. </a:t>
            </a:r>
            <a:r>
              <a:rPr lang="en-US" dirty="0" err="1">
                <a:latin typeface="Arial" panose="020B0604020202020204" pitchFamily="34" charset="0"/>
                <a:cs typeface="Arial" panose="020B0604020202020204" pitchFamily="34" charset="0"/>
              </a:rPr>
              <a:t>Møller</a:t>
            </a:r>
            <a:r>
              <a:rPr lang="en-US" dirty="0">
                <a:latin typeface="Arial" panose="020B0604020202020204" pitchFamily="34" charset="0"/>
                <a:cs typeface="Arial" panose="020B0604020202020204" pitchFamily="34" charset="0"/>
              </a:rPr>
              <a:t> – Maersk </a:t>
            </a:r>
            <a:r>
              <a:rPr lang="en-US" dirty="0" smtClean="0">
                <a:latin typeface="Arial" panose="020B0604020202020204" pitchFamily="34" charset="0"/>
                <a:cs typeface="Arial" panose="020B0604020202020204" pitchFamily="34" charset="0"/>
              </a:rPr>
              <a:t>Group Headquarters, 50 </a:t>
            </a:r>
            <a:r>
              <a:rPr lang="en-US" dirty="0" err="1" smtClean="0">
                <a:latin typeface="Arial" panose="020B0604020202020204" pitchFamily="34" charset="0"/>
                <a:cs typeface="Arial" panose="020B0604020202020204" pitchFamily="34" charset="0"/>
              </a:rPr>
              <a:t>Esplanaden</a:t>
            </a:r>
            <a:r>
              <a:rPr lang="en-US" dirty="0" smtClean="0">
                <a:latin typeface="Arial" panose="020B0604020202020204" pitchFamily="34" charset="0"/>
                <a:cs typeface="Arial" panose="020B0604020202020204" pitchFamily="34" charset="0"/>
              </a:rPr>
              <a:t>, Copenhagen</a:t>
            </a:r>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2859156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Prospects for alternatives</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b="1" u="sng" dirty="0" smtClean="0">
                <a:solidFill>
                  <a:srgbClr val="FF0000"/>
                </a:solidFill>
              </a:rPr>
              <a:t>Divestment</a:t>
            </a:r>
          </a:p>
          <a:p>
            <a:r>
              <a:rPr lang="en-US" b="1" dirty="0" smtClean="0"/>
              <a:t>Exxon</a:t>
            </a:r>
            <a:r>
              <a:rPr lang="en-US" dirty="0" smtClean="0"/>
              <a:t> described past alternative energy investments as “not as reliable or affordable as conventional fossil fuels;” described market barriers due to “technological limits and excess costs.”</a:t>
            </a:r>
          </a:p>
          <a:p>
            <a:r>
              <a:rPr lang="en-US" b="1" dirty="0" smtClean="0"/>
              <a:t>Arco, 1989</a:t>
            </a:r>
            <a:r>
              <a:rPr lang="en-US" dirty="0" smtClean="0"/>
              <a:t>: the solar unit was “never </a:t>
            </a:r>
            <a:r>
              <a:rPr lang="en-US" dirty="0" smtClean="0"/>
              <a:t>profitable” </a:t>
            </a:r>
            <a:r>
              <a:rPr lang="en-US" baseline="30000" dirty="0" smtClean="0"/>
              <a:t>2</a:t>
            </a:r>
            <a:endParaRPr lang="en-US" baseline="30000" dirty="0" smtClean="0"/>
          </a:p>
        </p:txBody>
      </p:sp>
      <p:sp>
        <p:nvSpPr>
          <p:cNvPr id="5" name="Text Placeholder 4"/>
          <p:cNvSpPr>
            <a:spLocks noGrp="1"/>
          </p:cNvSpPr>
          <p:nvPr>
            <p:ph type="body" sz="quarter" idx="13"/>
          </p:nvPr>
        </p:nvSpPr>
        <p:spPr/>
        <p:txBody>
          <a:bodyPr/>
          <a:lstStyle/>
          <a:p>
            <a:r>
              <a:rPr lang="en-US" dirty="0"/>
              <a:t>m</a:t>
            </a:r>
            <a:r>
              <a:rPr lang="en-US" dirty="0" smtClean="0"/>
              <a:t>arket potential</a:t>
            </a:r>
            <a:endParaRPr lang="en-US" dirty="0"/>
          </a:p>
        </p:txBody>
      </p:sp>
      <p:sp>
        <p:nvSpPr>
          <p:cNvPr id="6" name="Content Placeholder 2"/>
          <p:cNvSpPr txBox="1">
            <a:spLocks/>
          </p:cNvSpPr>
          <p:nvPr/>
        </p:nvSpPr>
        <p:spPr>
          <a:xfrm>
            <a:off x="914400" y="1828800"/>
            <a:ext cx="6446520" cy="4351337"/>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b="1" u="sng" dirty="0" smtClean="0">
                <a:solidFill>
                  <a:srgbClr val="00B0F0"/>
                </a:solidFill>
              </a:rPr>
              <a:t>Diversification</a:t>
            </a:r>
          </a:p>
          <a:p>
            <a:r>
              <a:rPr lang="en-US" b="1" dirty="0" smtClean="0"/>
              <a:t>1970’s:</a:t>
            </a:r>
            <a:r>
              <a:rPr lang="en-US" dirty="0" smtClean="0"/>
              <a:t> “bullish” profitability projections for coal influenced oil company mining </a:t>
            </a:r>
            <a:r>
              <a:rPr lang="en-US" dirty="0" smtClean="0"/>
              <a:t>investments </a:t>
            </a:r>
            <a:r>
              <a:rPr lang="en-US" baseline="30000" dirty="0" smtClean="0"/>
              <a:t>1</a:t>
            </a:r>
            <a:endParaRPr lang="en-US" b="1" baseline="30000" dirty="0" smtClean="0"/>
          </a:p>
          <a:p>
            <a:r>
              <a:rPr lang="en-US" b="1" dirty="0" smtClean="0"/>
              <a:t>Shell, 1975:</a:t>
            </a:r>
            <a:r>
              <a:rPr lang="en-US" dirty="0" smtClean="0"/>
              <a:t> increased investment in solar due to “increasing prospects for the widespread use of solar photovoltaic </a:t>
            </a:r>
            <a:r>
              <a:rPr lang="en-US" dirty="0" smtClean="0"/>
              <a:t>devices” </a:t>
            </a:r>
            <a:r>
              <a:rPr lang="en-US" baseline="30000" dirty="0" smtClean="0"/>
              <a:t>2</a:t>
            </a:r>
          </a:p>
          <a:p>
            <a:r>
              <a:rPr lang="en-US" b="1" dirty="0" smtClean="0"/>
              <a:t>Exxon</a:t>
            </a:r>
            <a:r>
              <a:rPr lang="en-US" b="1" dirty="0" smtClean="0"/>
              <a:t>, 1977:</a:t>
            </a:r>
            <a:r>
              <a:rPr lang="en-US" dirty="0" smtClean="0"/>
              <a:t> solar investments targeted for “high growth potential” beginning to show “favorable </a:t>
            </a:r>
            <a:r>
              <a:rPr lang="en-US" dirty="0" smtClean="0"/>
              <a:t>economics” </a:t>
            </a:r>
            <a:r>
              <a:rPr lang="en-US" baseline="30000" dirty="0" smtClean="0"/>
              <a:t>3</a:t>
            </a:r>
            <a:endParaRPr lang="en-US" baseline="30000" dirty="0" smtClean="0"/>
          </a:p>
          <a:p>
            <a:pPr lvl="1"/>
            <a:r>
              <a:rPr lang="en-US" dirty="0" smtClean="0"/>
              <a:t>Diversification projects aimed to grow earnings by 5-10% by the </a:t>
            </a:r>
            <a:r>
              <a:rPr lang="en-US" dirty="0" smtClean="0"/>
              <a:t>1990’s</a:t>
            </a:r>
          </a:p>
          <a:p>
            <a:r>
              <a:rPr lang="en-US" b="1" dirty="0"/>
              <a:t>Phillips, 1979</a:t>
            </a:r>
            <a:r>
              <a:rPr lang="en-US" dirty="0"/>
              <a:t>: “[oil, natural gas, coal, and nuclear power] must provide the bridge between now and the 1990s when newer forms of energy are developed and commercialized in significant quantities” </a:t>
            </a:r>
            <a:r>
              <a:rPr lang="en-US" baseline="30000" dirty="0"/>
              <a:t>4</a:t>
            </a:r>
          </a:p>
        </p:txBody>
      </p:sp>
      <p:sp>
        <p:nvSpPr>
          <p:cNvPr id="8" name="Footer Placeholder 3"/>
          <p:cNvSpPr txBox="1">
            <a:spLocks/>
          </p:cNvSpPr>
          <p:nvPr/>
        </p:nvSpPr>
        <p:spPr>
          <a:xfrm rot="16200000">
            <a:off x="5419271" y="3115128"/>
            <a:ext cx="6687458" cy="762000"/>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tx2">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1: </a:t>
            </a:r>
            <a:r>
              <a:rPr lang="en-US" sz="900" dirty="0"/>
              <a:t>Hirsch, James S. 1992. "Shell Oil Co. Plans to Leave Coal Business." The </a:t>
            </a:r>
            <a:r>
              <a:rPr lang="en-US" sz="900" i="1" dirty="0"/>
              <a:t>Wall Street Journal</a:t>
            </a:r>
            <a:r>
              <a:rPr lang="en-US" sz="900" dirty="0"/>
              <a:t>, June 22: A4</a:t>
            </a:r>
            <a:r>
              <a:rPr lang="en-US" sz="900" dirty="0" smtClean="0"/>
              <a:t>.</a:t>
            </a:r>
          </a:p>
          <a:p>
            <a:r>
              <a:rPr lang="en-US" sz="900" dirty="0" smtClean="0"/>
              <a:t>2: </a:t>
            </a:r>
            <a:r>
              <a:rPr lang="en-US" sz="900" dirty="0"/>
              <a:t>Shell Oil Company Annual Report </a:t>
            </a:r>
            <a:r>
              <a:rPr lang="en-US" sz="900" dirty="0" smtClean="0"/>
              <a:t>– 1975</a:t>
            </a:r>
          </a:p>
          <a:p>
            <a:r>
              <a:rPr lang="en-US" sz="900" dirty="0" smtClean="0"/>
              <a:t>3: </a:t>
            </a:r>
            <a:r>
              <a:rPr lang="en-US" sz="900" dirty="0"/>
              <a:t>Exxon Corp. Annual Report </a:t>
            </a:r>
            <a:r>
              <a:rPr lang="en-US" sz="900" dirty="0" smtClean="0"/>
              <a:t>– 1977</a:t>
            </a:r>
          </a:p>
          <a:p>
            <a:r>
              <a:rPr lang="en-US" sz="900" dirty="0" smtClean="0"/>
              <a:t>4:  </a:t>
            </a:r>
            <a:r>
              <a:rPr lang="en-US" sz="900" dirty="0"/>
              <a:t>Phillips Petroleum Company annual report, </a:t>
            </a:r>
            <a:r>
              <a:rPr lang="en-US" sz="900" dirty="0" smtClean="0"/>
              <a:t>1979</a:t>
            </a:r>
            <a:endParaRPr lang="en-US" sz="900" dirty="0"/>
          </a:p>
        </p:txBody>
      </p:sp>
      <p:sp>
        <p:nvSpPr>
          <p:cNvPr id="10" name="Footer Placeholder 3"/>
          <p:cNvSpPr txBox="1">
            <a:spLocks/>
          </p:cNvSpPr>
          <p:nvPr/>
        </p:nvSpPr>
        <p:spPr>
          <a:xfrm rot="16200000">
            <a:off x="5419271" y="3107871"/>
            <a:ext cx="6687458" cy="762000"/>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tx2">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1: </a:t>
            </a:r>
            <a:r>
              <a:rPr lang="en-US" sz="900" dirty="0"/>
              <a:t>Davis, Jerome. 2006. "Why Don't Oil Companies Commit to "Renewables"?" In The Changing World of Oil, by Jerome Davis, 169-189. Burlington, VT: </a:t>
            </a:r>
            <a:r>
              <a:rPr lang="en-US" sz="900" dirty="0" err="1"/>
              <a:t>Ashgate</a:t>
            </a:r>
            <a:r>
              <a:rPr lang="en-US" sz="900" dirty="0"/>
              <a:t> Publishing Company: 185</a:t>
            </a:r>
            <a:r>
              <a:rPr lang="en-US" sz="900" dirty="0" smtClean="0"/>
              <a:t>.</a:t>
            </a:r>
          </a:p>
          <a:p>
            <a:r>
              <a:rPr lang="en-US" sz="900" dirty="0" smtClean="0"/>
              <a:t>2: </a:t>
            </a:r>
            <a:r>
              <a:rPr lang="en-US" sz="900" dirty="0" err="1"/>
              <a:t>Rosewicz</a:t>
            </a:r>
            <a:r>
              <a:rPr lang="en-US" sz="900" dirty="0"/>
              <a:t>, Barbara, and Frederick Rose. 1989. "Arco Is Trying to Sell Solar-Panel Unit, Reversing Move Into Alternative Energy." The </a:t>
            </a:r>
            <a:r>
              <a:rPr lang="en-US" sz="900" i="1" dirty="0"/>
              <a:t>Wall Street Journal</a:t>
            </a:r>
            <a:r>
              <a:rPr lang="en-US" sz="900" dirty="0"/>
              <a:t>, February 27: B3.</a:t>
            </a:r>
          </a:p>
        </p:txBody>
      </p:sp>
    </p:spTree>
    <p:extLst>
      <p:ext uri="{BB962C8B-B14F-4D97-AF65-F5344CB8AC3E}">
        <p14:creationId xmlns:p14="http://schemas.microsoft.com/office/powerpoint/2010/main" val="20184657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4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xit" presetSubtype="0" fill="hold" grpId="0"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ntr" presetSubtype="0" fill="hold" grpId="0" nodeType="withEffect">
                                  <p:stCondLst>
                                    <p:cond delay="4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“whiplash effect”</a:t>
            </a:r>
            <a:br>
              <a:rPr lang="en-US" dirty="0" smtClean="0"/>
            </a:br>
            <a:endParaRPr lang="en-US" dirty="0"/>
          </a:p>
        </p:txBody>
      </p:sp>
      <p:sp>
        <p:nvSpPr>
          <p:cNvPr id="6" name="Content Placeholder 5"/>
          <p:cNvSpPr>
            <a:spLocks noGrp="1"/>
          </p:cNvSpPr>
          <p:nvPr>
            <p:ph idx="1"/>
          </p:nvPr>
        </p:nvSpPr>
        <p:spPr/>
        <p:txBody>
          <a:bodyPr>
            <a:normAutofit fontScale="85000" lnSpcReduction="10000"/>
          </a:bodyPr>
          <a:lstStyle/>
          <a:p>
            <a:pPr marL="0" indent="0">
              <a:buNone/>
            </a:pPr>
            <a:r>
              <a:rPr lang="en-US" b="1" u="sng" dirty="0" smtClean="0">
                <a:solidFill>
                  <a:srgbClr val="00B0F0"/>
                </a:solidFill>
              </a:rPr>
              <a:t>Diversification:</a:t>
            </a:r>
            <a:r>
              <a:rPr lang="en-US" b="1" dirty="0" smtClean="0">
                <a:solidFill>
                  <a:srgbClr val="00B0F0"/>
                </a:solidFill>
              </a:rPr>
              <a:t> </a:t>
            </a:r>
            <a:endParaRPr lang="en-US" b="1" dirty="0">
              <a:solidFill>
                <a:srgbClr val="00B0F0"/>
              </a:solidFill>
            </a:endParaRPr>
          </a:p>
          <a:p>
            <a:pPr marL="0" indent="0">
              <a:buNone/>
            </a:pPr>
            <a:r>
              <a:rPr lang="en-US" b="1" dirty="0" smtClean="0"/>
              <a:t>Government as a force for alternative energy:</a:t>
            </a:r>
          </a:p>
          <a:p>
            <a:r>
              <a:rPr lang="en-US" b="1" dirty="0" smtClean="0"/>
              <a:t>1950-1969</a:t>
            </a:r>
            <a:r>
              <a:rPr lang="en-US" dirty="0" smtClean="0"/>
              <a:t>: Phillips Petroleum atomic energy research takes place under the US government’s Atomic Energy Commission</a:t>
            </a:r>
          </a:p>
          <a:p>
            <a:r>
              <a:rPr lang="en-US" dirty="0" smtClean="0"/>
              <a:t>“</a:t>
            </a:r>
            <a:r>
              <a:rPr lang="en-US" dirty="0"/>
              <a:t>Almost 25% of all the money the [US] gov’t spent on energy research between 1961 and 2008 was doled out between 1974 and 1980</a:t>
            </a:r>
            <a:r>
              <a:rPr lang="en-US" dirty="0" smtClean="0"/>
              <a:t>.” </a:t>
            </a:r>
            <a:r>
              <a:rPr lang="en-US" baseline="30000" dirty="0" smtClean="0"/>
              <a:t>1</a:t>
            </a:r>
            <a:endParaRPr lang="en-US" baseline="30000" dirty="0"/>
          </a:p>
          <a:p>
            <a:pPr lvl="1"/>
            <a:r>
              <a:rPr lang="en-US" dirty="0" smtClean="0"/>
              <a:t>US gov’t funding peaked at $7.5bn in 1980</a:t>
            </a:r>
          </a:p>
          <a:p>
            <a:pPr lvl="1"/>
            <a:r>
              <a:rPr lang="en-US" dirty="0" smtClean="0"/>
              <a:t>Provided </a:t>
            </a:r>
            <a:r>
              <a:rPr lang="en-US" dirty="0"/>
              <a:t>a “framework” for investing in alternative energy sources</a:t>
            </a:r>
          </a:p>
          <a:p>
            <a:pPr marL="0" indent="0">
              <a:buNone/>
            </a:pPr>
            <a:r>
              <a:rPr lang="en-US" b="1" dirty="0" smtClean="0"/>
              <a:t>Government as an obstacle to oil and gas:</a:t>
            </a:r>
          </a:p>
          <a:p>
            <a:r>
              <a:rPr lang="en-US" b="1" dirty="0" smtClean="0"/>
              <a:t>1976</a:t>
            </a:r>
            <a:r>
              <a:rPr lang="en-US" dirty="0" smtClean="0"/>
              <a:t>: “The problem is that the government only gives the oil companies enough financial incentive to invest a part of their available cash in oil and gas production</a:t>
            </a:r>
            <a:r>
              <a:rPr lang="en-US" dirty="0" smtClean="0"/>
              <a:t>.” </a:t>
            </a:r>
            <a:r>
              <a:rPr lang="en-US" baseline="30000" dirty="0" smtClean="0"/>
              <a:t>2</a:t>
            </a:r>
            <a:endParaRPr lang="en-US" baseline="30000" dirty="0" smtClean="0"/>
          </a:p>
          <a:p>
            <a:r>
              <a:rPr lang="en-US" b="1" dirty="0" smtClean="0"/>
              <a:t>1977</a:t>
            </a:r>
            <a:r>
              <a:rPr lang="en-US" dirty="0"/>
              <a:t>: “Exxon’s goal is to develop options for the future, mainly in case the political storm clouds over the oil industry finally burst</a:t>
            </a:r>
            <a:r>
              <a:rPr lang="en-US" dirty="0" smtClean="0"/>
              <a:t>.” </a:t>
            </a:r>
            <a:r>
              <a:rPr lang="en-US" baseline="30000" dirty="0" smtClean="0"/>
              <a:t>3</a:t>
            </a:r>
            <a:endParaRPr lang="en-US" baseline="30000" dirty="0" smtClean="0"/>
          </a:p>
        </p:txBody>
      </p:sp>
      <p:sp>
        <p:nvSpPr>
          <p:cNvPr id="9" name="Text Placeholder 7"/>
          <p:cNvSpPr>
            <a:spLocks noGrp="1"/>
          </p:cNvSpPr>
          <p:nvPr>
            <p:ph type="body" sz="quarter" idx="13"/>
          </p:nvPr>
        </p:nvSpPr>
        <p:spPr>
          <a:xfrm>
            <a:off x="990600" y="381000"/>
            <a:ext cx="7239000" cy="1295400"/>
          </a:xfrm>
        </p:spPr>
        <p:txBody>
          <a:bodyPr anchor="b">
            <a:normAutofit/>
          </a:bodyPr>
          <a:lstStyle>
            <a:lvl1pPr marL="0" indent="0" algn="r">
              <a:buNone/>
              <a:defRPr sz="2400" i="1">
                <a:latin typeface="Arial" panose="020B0604020202020204" pitchFamily="34" charset="0"/>
                <a:cs typeface="Arial" panose="020B0604020202020204" pitchFamily="34" charset="0"/>
              </a:defRPr>
            </a:lvl1pPr>
          </a:lstStyle>
          <a:p>
            <a:pPr lvl="0"/>
            <a:r>
              <a:rPr lang="en-US" sz="2800" dirty="0"/>
              <a:t>p</a:t>
            </a:r>
            <a:r>
              <a:rPr lang="en-US" sz="2800" dirty="0" smtClean="0"/>
              <a:t>olitics and government</a:t>
            </a:r>
          </a:p>
        </p:txBody>
      </p:sp>
      <p:sp>
        <p:nvSpPr>
          <p:cNvPr id="7" name="Content Placeholder 5"/>
          <p:cNvSpPr txBox="1">
            <a:spLocks/>
          </p:cNvSpPr>
          <p:nvPr/>
        </p:nvSpPr>
        <p:spPr>
          <a:xfrm>
            <a:off x="914400" y="1828800"/>
            <a:ext cx="6446520" cy="4351337"/>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b="1" u="sng" dirty="0" smtClean="0">
                <a:solidFill>
                  <a:srgbClr val="FF0000"/>
                </a:solidFill>
              </a:rPr>
              <a:t>Divestment</a:t>
            </a:r>
            <a:endParaRPr lang="en-US" dirty="0" smtClean="0">
              <a:solidFill>
                <a:srgbClr val="FF0000"/>
              </a:solidFill>
            </a:endParaRPr>
          </a:p>
          <a:p>
            <a:r>
              <a:rPr lang="en-US" b="1" dirty="0" smtClean="0"/>
              <a:t>Shell</a:t>
            </a:r>
            <a:r>
              <a:rPr lang="en-US" b="1" dirty="0" smtClean="0"/>
              <a:t>, 1979</a:t>
            </a:r>
            <a:r>
              <a:rPr lang="en-US" dirty="0" smtClean="0"/>
              <a:t>: “To encourage the [oil] industry to make [energy] investments, the government needs to establish policies that are consistent with clearly defined, long-range national </a:t>
            </a:r>
            <a:r>
              <a:rPr lang="en-US" dirty="0" smtClean="0"/>
              <a:t>goals” </a:t>
            </a:r>
            <a:r>
              <a:rPr lang="en-US" baseline="30000" dirty="0" smtClean="0"/>
              <a:t>1</a:t>
            </a:r>
          </a:p>
          <a:p>
            <a:pPr lvl="1"/>
            <a:r>
              <a:rPr lang="en-US" b="1" dirty="0"/>
              <a:t>1977</a:t>
            </a:r>
            <a:r>
              <a:rPr lang="en-US" dirty="0"/>
              <a:t>: President Carter imposes ban on nuclear reprocessing</a:t>
            </a:r>
          </a:p>
          <a:p>
            <a:pPr lvl="1"/>
            <a:r>
              <a:rPr lang="en-US" b="1" dirty="0"/>
              <a:t>1981</a:t>
            </a:r>
            <a:r>
              <a:rPr lang="en-US" dirty="0"/>
              <a:t>: President Reagan cuts off energy R&amp;D and “by all accounts […] had a ‘profound and mostly negative’ impact</a:t>
            </a:r>
            <a:r>
              <a:rPr lang="en-US" dirty="0" smtClean="0"/>
              <a:t>” on alternative energy investments, </a:t>
            </a:r>
            <a:r>
              <a:rPr lang="en-US" dirty="0"/>
              <a:t>particularly on </a:t>
            </a:r>
            <a:r>
              <a:rPr lang="en-US" dirty="0" smtClean="0"/>
              <a:t>solar </a:t>
            </a:r>
            <a:r>
              <a:rPr lang="en-US" baseline="30000" dirty="0" smtClean="0"/>
              <a:t>2</a:t>
            </a:r>
            <a:endParaRPr lang="en-US" baseline="30000" dirty="0" smtClean="0"/>
          </a:p>
          <a:p>
            <a:r>
              <a:rPr lang="en-US" dirty="0" smtClean="0"/>
              <a:t>Divestiture legislation characterized </a:t>
            </a:r>
            <a:r>
              <a:rPr lang="en-US" dirty="0"/>
              <a:t>as “the greatest threat to [the oil industry] since the breakup of the Standard Oil </a:t>
            </a:r>
            <a:r>
              <a:rPr lang="en-US" dirty="0" smtClean="0"/>
              <a:t>Trust” </a:t>
            </a:r>
            <a:r>
              <a:rPr lang="en-US" baseline="30000" dirty="0" smtClean="0"/>
              <a:t>3</a:t>
            </a:r>
          </a:p>
          <a:p>
            <a:r>
              <a:rPr lang="en-US" b="1" dirty="0" smtClean="0"/>
              <a:t>1982: </a:t>
            </a:r>
            <a:r>
              <a:rPr lang="en-US" dirty="0" smtClean="0"/>
              <a:t>“Now </a:t>
            </a:r>
            <a:r>
              <a:rPr lang="en-US" dirty="0"/>
              <a:t>that world oil prices have tumbled and fears of an embargo receded, </a:t>
            </a:r>
            <a:r>
              <a:rPr lang="en-US" dirty="0" smtClean="0"/>
              <a:t>federal </a:t>
            </a:r>
            <a:r>
              <a:rPr lang="en-US" dirty="0"/>
              <a:t>officials threaten to suspend their crucial financial </a:t>
            </a:r>
            <a:r>
              <a:rPr lang="en-US" dirty="0" smtClean="0"/>
              <a:t>support</a:t>
            </a:r>
            <a:r>
              <a:rPr lang="en-US" dirty="0"/>
              <a:t> </a:t>
            </a:r>
            <a:r>
              <a:rPr lang="en-US" dirty="0" smtClean="0"/>
              <a:t>[for alternative energy]” </a:t>
            </a:r>
            <a:r>
              <a:rPr lang="en-US" baseline="30000" dirty="0" smtClean="0"/>
              <a:t>4</a:t>
            </a:r>
            <a:endParaRPr lang="en-US" baseline="30000" dirty="0"/>
          </a:p>
        </p:txBody>
      </p:sp>
      <p:sp>
        <p:nvSpPr>
          <p:cNvPr id="8" name="Footer Placeholder 3"/>
          <p:cNvSpPr txBox="1">
            <a:spLocks/>
          </p:cNvSpPr>
          <p:nvPr/>
        </p:nvSpPr>
        <p:spPr>
          <a:xfrm rot="16200000">
            <a:off x="5419271" y="3107871"/>
            <a:ext cx="6687458" cy="762000"/>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tx2">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1: </a:t>
            </a:r>
            <a:r>
              <a:rPr lang="en-US" sz="900" dirty="0"/>
              <a:t>Madrigal, Alexis. </a:t>
            </a:r>
            <a:r>
              <a:rPr lang="en-US" sz="900" i="1" dirty="0"/>
              <a:t>Powering The Dream: The History and Promise of Green Technology</a:t>
            </a:r>
            <a:r>
              <a:rPr lang="en-US" sz="900" i="1" dirty="0" smtClean="0"/>
              <a:t>.</a:t>
            </a:r>
            <a:r>
              <a:rPr lang="en-US" sz="900" dirty="0"/>
              <a:t> </a:t>
            </a:r>
            <a:r>
              <a:rPr lang="en-US" sz="900" dirty="0" smtClean="0"/>
              <a:t> 2011: 138.</a:t>
            </a:r>
          </a:p>
          <a:p>
            <a:r>
              <a:rPr lang="en-US" sz="900" dirty="0" smtClean="0"/>
              <a:t>2: </a:t>
            </a:r>
            <a:r>
              <a:rPr lang="en-US" sz="900" dirty="0" err="1"/>
              <a:t>Carberry</a:t>
            </a:r>
            <a:r>
              <a:rPr lang="en-US" sz="900" dirty="0"/>
              <a:t>, James, and Nancy Cardwell. 1976. "Oil Companies Are Seeking to Diversify As Politics, Economics Impose Restraints." The Wall Street Journal, June 23: 38</a:t>
            </a:r>
            <a:r>
              <a:rPr lang="en-US" sz="900" dirty="0" smtClean="0"/>
              <a:t>.</a:t>
            </a:r>
          </a:p>
          <a:p>
            <a:r>
              <a:rPr lang="en-US" sz="900" dirty="0" smtClean="0"/>
              <a:t>3: </a:t>
            </a:r>
            <a:r>
              <a:rPr lang="en-US" sz="900" dirty="0" err="1"/>
              <a:t>Uttal</a:t>
            </a:r>
            <a:r>
              <a:rPr lang="en-US" sz="900" dirty="0"/>
              <a:t>, Bro. 1977. "Exxon has its eye on more than just oil." Fortune, April: 166-168.</a:t>
            </a:r>
          </a:p>
        </p:txBody>
      </p:sp>
      <p:sp>
        <p:nvSpPr>
          <p:cNvPr id="10" name="Footer Placeholder 3"/>
          <p:cNvSpPr txBox="1">
            <a:spLocks/>
          </p:cNvSpPr>
          <p:nvPr/>
        </p:nvSpPr>
        <p:spPr>
          <a:xfrm rot="16200000">
            <a:off x="5419271" y="3133271"/>
            <a:ext cx="6687458" cy="762000"/>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tx2">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1: </a:t>
            </a:r>
            <a:r>
              <a:rPr lang="en-US" sz="900" dirty="0"/>
              <a:t>Shell Oil Company Annual Report </a:t>
            </a:r>
            <a:r>
              <a:rPr lang="en-US" sz="900" dirty="0" smtClean="0"/>
              <a:t>– 1979</a:t>
            </a:r>
          </a:p>
          <a:p>
            <a:r>
              <a:rPr lang="en-US" sz="900" dirty="0" smtClean="0"/>
              <a:t>2: Exxon Corp Annual Report – 1977</a:t>
            </a:r>
          </a:p>
          <a:p>
            <a:r>
              <a:rPr lang="en-US" sz="900" dirty="0" smtClean="0"/>
              <a:t>3: </a:t>
            </a:r>
            <a:r>
              <a:rPr lang="en-US" sz="900" dirty="0"/>
              <a:t>Madrigal, Alexis. </a:t>
            </a:r>
            <a:r>
              <a:rPr lang="en-US" sz="900" i="1" dirty="0"/>
              <a:t>Powering The Dream: The History and Promise of Green Technology.</a:t>
            </a:r>
            <a:r>
              <a:rPr lang="en-US" sz="900" dirty="0"/>
              <a:t> </a:t>
            </a:r>
            <a:r>
              <a:rPr lang="en-US" sz="900" dirty="0" smtClean="0"/>
              <a:t>2011: 139.</a:t>
            </a:r>
          </a:p>
          <a:p>
            <a:r>
              <a:rPr lang="en-US" sz="900" dirty="0" smtClean="0"/>
              <a:t>4: </a:t>
            </a:r>
            <a:r>
              <a:rPr lang="en-US" sz="900" dirty="0" err="1"/>
              <a:t>Marbach</a:t>
            </a:r>
            <a:r>
              <a:rPr lang="en-US" sz="900" dirty="0"/>
              <a:t>, William D. "Synfuels in Jeopardy." </a:t>
            </a:r>
            <a:r>
              <a:rPr lang="en-US" sz="900" i="1" dirty="0"/>
              <a:t>Newsweek</a:t>
            </a:r>
            <a:r>
              <a:rPr lang="en-US" sz="900" dirty="0"/>
              <a:t>, April 19, 1982: 74</a:t>
            </a:r>
            <a:r>
              <a:rPr lang="en-US" sz="900" dirty="0" smtClean="0"/>
              <a:t>.</a:t>
            </a:r>
            <a:endParaRPr lang="en-US" sz="900" dirty="0"/>
          </a:p>
        </p:txBody>
      </p:sp>
    </p:spTree>
    <p:extLst>
      <p:ext uri="{BB962C8B-B14F-4D97-AF65-F5344CB8AC3E}">
        <p14:creationId xmlns:p14="http://schemas.microsoft.com/office/powerpoint/2010/main" val="2830648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xEl>
                                              <p:pRg st="0" end="0"/>
                                            </p:txEl>
                                          </p:spTgt>
                                        </p:tgtEl>
                                      </p:cBhvr>
                                    </p:animEffect>
                                    <p:set>
                                      <p:cBhvr>
                                        <p:cTn id="7" dur="1" fill="hold">
                                          <p:stCondLst>
                                            <p:cond delay="499"/>
                                          </p:stCondLst>
                                        </p:cTn>
                                        <p:tgtEl>
                                          <p:spTgt spid="6">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xEl>
                                              <p:pRg st="1" end="1"/>
                                            </p:txEl>
                                          </p:spTgt>
                                        </p:tgtEl>
                                      </p:cBhvr>
                                    </p:animEffect>
                                    <p:set>
                                      <p:cBhvr>
                                        <p:cTn id="10" dur="1" fill="hold">
                                          <p:stCondLst>
                                            <p:cond delay="499"/>
                                          </p:stCondLst>
                                        </p:cTn>
                                        <p:tgtEl>
                                          <p:spTgt spid="6">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xEl>
                                              <p:pRg st="2" end="2"/>
                                            </p:txEl>
                                          </p:spTgt>
                                        </p:tgtEl>
                                      </p:cBhvr>
                                    </p:animEffect>
                                    <p:set>
                                      <p:cBhvr>
                                        <p:cTn id="13" dur="1" fill="hold">
                                          <p:stCondLst>
                                            <p:cond delay="499"/>
                                          </p:stCondLst>
                                        </p:cTn>
                                        <p:tgtEl>
                                          <p:spTgt spid="6">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xEl>
                                              <p:pRg st="3" end="3"/>
                                            </p:txEl>
                                          </p:spTgt>
                                        </p:tgtEl>
                                      </p:cBhvr>
                                    </p:animEffect>
                                    <p:set>
                                      <p:cBhvr>
                                        <p:cTn id="16" dur="1" fill="hold">
                                          <p:stCondLst>
                                            <p:cond delay="499"/>
                                          </p:stCondLst>
                                        </p:cTn>
                                        <p:tgtEl>
                                          <p:spTgt spid="6">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
                                            <p:txEl>
                                              <p:pRg st="4" end="4"/>
                                            </p:txEl>
                                          </p:spTgt>
                                        </p:tgtEl>
                                      </p:cBhvr>
                                    </p:animEffect>
                                    <p:set>
                                      <p:cBhvr>
                                        <p:cTn id="19" dur="1" fill="hold">
                                          <p:stCondLst>
                                            <p:cond delay="499"/>
                                          </p:stCondLst>
                                        </p:cTn>
                                        <p:tgtEl>
                                          <p:spTgt spid="6">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
                                            <p:txEl>
                                              <p:pRg st="5" end="5"/>
                                            </p:txEl>
                                          </p:spTgt>
                                        </p:tgtEl>
                                      </p:cBhvr>
                                    </p:animEffect>
                                    <p:set>
                                      <p:cBhvr>
                                        <p:cTn id="22" dur="1" fill="hold">
                                          <p:stCondLst>
                                            <p:cond delay="499"/>
                                          </p:stCondLst>
                                        </p:cTn>
                                        <p:tgtEl>
                                          <p:spTgt spid="6">
                                            <p:txEl>
                                              <p:pRg st="5" end="5"/>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
                                            <p:txEl>
                                              <p:pRg st="6" end="6"/>
                                            </p:txEl>
                                          </p:spTgt>
                                        </p:tgtEl>
                                      </p:cBhvr>
                                    </p:animEffect>
                                    <p:set>
                                      <p:cBhvr>
                                        <p:cTn id="25" dur="1" fill="hold">
                                          <p:stCondLst>
                                            <p:cond delay="499"/>
                                          </p:stCondLst>
                                        </p:cTn>
                                        <p:tgtEl>
                                          <p:spTgt spid="6">
                                            <p:txEl>
                                              <p:pRg st="6" end="6"/>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
                                            <p:txEl>
                                              <p:pRg st="7" end="7"/>
                                            </p:txEl>
                                          </p:spTgt>
                                        </p:tgtEl>
                                      </p:cBhvr>
                                    </p:animEffect>
                                    <p:set>
                                      <p:cBhvr>
                                        <p:cTn id="28" dur="1" fill="hold">
                                          <p:stCondLst>
                                            <p:cond delay="499"/>
                                          </p:stCondLst>
                                        </p:cTn>
                                        <p:tgtEl>
                                          <p:spTgt spid="6">
                                            <p:txEl>
                                              <p:pRg st="7" end="7"/>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
                                            <p:txEl>
                                              <p:pRg st="8" end="8"/>
                                            </p:txEl>
                                          </p:spTgt>
                                        </p:tgtEl>
                                      </p:cBhvr>
                                    </p:animEffect>
                                    <p:set>
                                      <p:cBhvr>
                                        <p:cTn id="31" dur="1" fill="hold">
                                          <p:stCondLst>
                                            <p:cond delay="499"/>
                                          </p:stCondLst>
                                        </p:cTn>
                                        <p:tgtEl>
                                          <p:spTgt spid="6">
                                            <p:txEl>
                                              <p:pRg st="8" end="8"/>
                                            </p:txEl>
                                          </p:spTgt>
                                        </p:tgtEl>
                                        <p:attrNameLst>
                                          <p:attrName>style.visibility</p:attrName>
                                        </p:attrNameLst>
                                      </p:cBhvr>
                                      <p:to>
                                        <p:strVal val="hidden"/>
                                      </p:to>
                                    </p:set>
                                  </p:childTnLst>
                                </p:cTn>
                              </p:par>
                              <p:par>
                                <p:cTn id="32" presetID="10" presetClass="entr" presetSubtype="0"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xit" presetSubtype="0" fill="hold" grpId="0" nodeType="with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0" presetClass="entr" presetSubtype="0"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Windfalls and shortfalls</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u="sng" dirty="0" smtClean="0">
                <a:solidFill>
                  <a:srgbClr val="00B0F0"/>
                </a:solidFill>
              </a:rPr>
              <a:t>Diversification</a:t>
            </a:r>
            <a:endParaRPr lang="en-US" b="1" u="sng" dirty="0">
              <a:solidFill>
                <a:srgbClr val="00B0F0"/>
              </a:solidFill>
            </a:endParaRPr>
          </a:p>
          <a:p>
            <a:r>
              <a:rPr lang="en-US" b="1" dirty="0" smtClean="0"/>
              <a:t>Shell, 1973:</a:t>
            </a:r>
            <a:r>
              <a:rPr lang="en-US" dirty="0" smtClean="0"/>
              <a:t> joined a solar energy enterprise “in response to the changing petroleum supply </a:t>
            </a:r>
            <a:r>
              <a:rPr lang="en-US" dirty="0" smtClean="0"/>
              <a:t>situation” </a:t>
            </a:r>
            <a:r>
              <a:rPr lang="en-US" baseline="30000" dirty="0" smtClean="0"/>
              <a:t>1</a:t>
            </a:r>
            <a:endParaRPr lang="en-US" b="1" baseline="30000" dirty="0" smtClean="0"/>
          </a:p>
          <a:p>
            <a:r>
              <a:rPr lang="en-US" b="1" dirty="0" smtClean="0"/>
              <a:t>Gulf, 1975</a:t>
            </a:r>
            <a:r>
              <a:rPr lang="en-US" dirty="0"/>
              <a:t>: </a:t>
            </a:r>
            <a:r>
              <a:rPr lang="en-US" dirty="0" smtClean="0"/>
              <a:t>“</a:t>
            </a:r>
            <a:r>
              <a:rPr lang="en-US" dirty="0"/>
              <a:t>Now that [foreign oil] is shut off to us and now that domestic oil demand is no longer growing as fast, we have more capital available for diversification</a:t>
            </a:r>
            <a:r>
              <a:rPr lang="en-US" dirty="0" smtClean="0"/>
              <a:t>.” </a:t>
            </a:r>
            <a:r>
              <a:rPr lang="en-US" baseline="30000" dirty="0" smtClean="0"/>
              <a:t>2</a:t>
            </a:r>
            <a:endParaRPr lang="en-US" baseline="30000" dirty="0" smtClean="0"/>
          </a:p>
          <a:p>
            <a:r>
              <a:rPr lang="en-US" b="1" dirty="0" smtClean="0"/>
              <a:t>Exxon, 1977: </a:t>
            </a:r>
            <a:r>
              <a:rPr lang="en-US" dirty="0" smtClean="0"/>
              <a:t>“</a:t>
            </a:r>
            <a:r>
              <a:rPr lang="en-US" dirty="0"/>
              <a:t>In the future, returns in the oil industry may be lower, and there may not be many options for an oil </a:t>
            </a:r>
            <a:r>
              <a:rPr lang="en-US" dirty="0" smtClean="0"/>
              <a:t>company. </a:t>
            </a:r>
            <a:r>
              <a:rPr lang="en-US" dirty="0"/>
              <a:t>And it looks more that way now than when we started this </a:t>
            </a:r>
            <a:r>
              <a:rPr lang="en-US" dirty="0" smtClean="0"/>
              <a:t>effort.” </a:t>
            </a:r>
            <a:r>
              <a:rPr lang="en-US" baseline="30000" dirty="0" smtClean="0"/>
              <a:t>3</a:t>
            </a:r>
            <a:endParaRPr lang="en-US" baseline="30000" dirty="0" smtClean="0"/>
          </a:p>
          <a:p>
            <a:pPr lvl="1"/>
            <a:r>
              <a:rPr lang="en-US" b="1" dirty="0" smtClean="0"/>
              <a:t>1979</a:t>
            </a:r>
            <a:r>
              <a:rPr lang="en-US" dirty="0"/>
              <a:t>: “Because of worldwide oil price increases, [Exxon] continues to have an embarrassment of </a:t>
            </a:r>
            <a:r>
              <a:rPr lang="en-US" dirty="0" smtClean="0"/>
              <a:t>riches.</a:t>
            </a:r>
            <a:r>
              <a:rPr lang="en-US" dirty="0"/>
              <a:t> </a:t>
            </a:r>
            <a:r>
              <a:rPr lang="en-US" dirty="0" smtClean="0"/>
              <a:t>The situation cries out for a strategy of massive diversification to pump large amounts of the company’s bountiful cash into businesses with a brighter future than oil</a:t>
            </a:r>
            <a:r>
              <a:rPr lang="en-US" dirty="0" smtClean="0"/>
              <a:t>.” </a:t>
            </a:r>
            <a:r>
              <a:rPr lang="en-US" baseline="30000" dirty="0" smtClean="0"/>
              <a:t>4</a:t>
            </a:r>
            <a:endParaRPr lang="en-US" baseline="30000" dirty="0"/>
          </a:p>
        </p:txBody>
      </p:sp>
      <p:sp>
        <p:nvSpPr>
          <p:cNvPr id="5" name="Text Placeholder 4"/>
          <p:cNvSpPr>
            <a:spLocks noGrp="1"/>
          </p:cNvSpPr>
          <p:nvPr>
            <p:ph type="body" sz="quarter" idx="13"/>
          </p:nvPr>
        </p:nvSpPr>
        <p:spPr/>
        <p:txBody>
          <a:bodyPr/>
          <a:lstStyle/>
          <a:p>
            <a:r>
              <a:rPr lang="en-US" dirty="0"/>
              <a:t>c</a:t>
            </a:r>
            <a:r>
              <a:rPr lang="en-US" dirty="0" smtClean="0"/>
              <a:t>apital budgeting</a:t>
            </a:r>
            <a:endParaRPr lang="en-US" dirty="0"/>
          </a:p>
        </p:txBody>
      </p:sp>
      <p:sp>
        <p:nvSpPr>
          <p:cNvPr id="6" name="Content Placeholder 2"/>
          <p:cNvSpPr txBox="1">
            <a:spLocks/>
          </p:cNvSpPr>
          <p:nvPr/>
        </p:nvSpPr>
        <p:spPr>
          <a:xfrm>
            <a:off x="914400" y="1812421"/>
            <a:ext cx="644652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b="1" u="sng" dirty="0" smtClean="0">
                <a:solidFill>
                  <a:srgbClr val="FF0000"/>
                </a:solidFill>
              </a:rPr>
              <a:t>Divestment</a:t>
            </a:r>
          </a:p>
          <a:p>
            <a:r>
              <a:rPr lang="en-US" b="1" dirty="0" smtClean="0"/>
              <a:t>Exxon, 1974:</a:t>
            </a:r>
            <a:r>
              <a:rPr lang="en-US" dirty="0" smtClean="0"/>
              <a:t> “</a:t>
            </a:r>
            <a:r>
              <a:rPr lang="en-US" dirty="0" smtClean="0"/>
              <a:t>We </a:t>
            </a:r>
            <a:r>
              <a:rPr lang="en-US" dirty="0"/>
              <a:t>need to finance our business. We’re a corporation</a:t>
            </a:r>
            <a:r>
              <a:rPr lang="en-US" dirty="0" smtClean="0"/>
              <a:t>.” Not willing to accept “marginal” investments, regardless of the financial circumstances. </a:t>
            </a:r>
            <a:r>
              <a:rPr lang="en-US" baseline="30000" dirty="0" smtClean="0"/>
              <a:t>1</a:t>
            </a:r>
          </a:p>
          <a:p>
            <a:r>
              <a:rPr lang="en-US" b="1" dirty="0" smtClean="0"/>
              <a:t>1979</a:t>
            </a:r>
            <a:r>
              <a:rPr lang="en-US" dirty="0" smtClean="0"/>
              <a:t>: Despite capital surplus, Shell “ties its future almost entirely to oil”; pursues M&amp;A when drilling plays run out </a:t>
            </a:r>
            <a:r>
              <a:rPr lang="en-US" baseline="30000" dirty="0" smtClean="0"/>
              <a:t>2</a:t>
            </a:r>
          </a:p>
          <a:p>
            <a:r>
              <a:rPr lang="en-US" b="1" dirty="0" smtClean="0"/>
              <a:t>1980’s</a:t>
            </a:r>
            <a:r>
              <a:rPr lang="en-US" b="1" dirty="0" smtClean="0"/>
              <a:t>: </a:t>
            </a:r>
            <a:r>
              <a:rPr lang="en-US" dirty="0" smtClean="0"/>
              <a:t>Takeover </a:t>
            </a:r>
            <a:r>
              <a:rPr lang="en-US" dirty="0"/>
              <a:t>attempts on Phillips Petroleum Company result in “greenmail” response and budget </a:t>
            </a:r>
            <a:r>
              <a:rPr lang="en-US" dirty="0" smtClean="0"/>
              <a:t>cutbacks</a:t>
            </a:r>
          </a:p>
          <a:p>
            <a:pPr lvl="1"/>
            <a:r>
              <a:rPr lang="en-US" dirty="0" smtClean="0"/>
              <a:t>1982</a:t>
            </a:r>
            <a:r>
              <a:rPr lang="en-US" dirty="0"/>
              <a:t>: “We’re cleaning up the shop. We can’t afford little operations that can’t hold their own weight</a:t>
            </a:r>
            <a:r>
              <a:rPr lang="en-US" dirty="0" smtClean="0"/>
              <a:t>.” </a:t>
            </a:r>
            <a:r>
              <a:rPr lang="en-US" baseline="30000" dirty="0" smtClean="0"/>
              <a:t>3</a:t>
            </a:r>
            <a:endParaRPr lang="en-US" b="1" baseline="30000" dirty="0"/>
          </a:p>
          <a:p>
            <a:endParaRPr lang="en-US" dirty="0" smtClean="0"/>
          </a:p>
          <a:p>
            <a:endParaRPr lang="en-US" dirty="0"/>
          </a:p>
        </p:txBody>
      </p:sp>
      <p:sp>
        <p:nvSpPr>
          <p:cNvPr id="7" name="Footer Placeholder 3"/>
          <p:cNvSpPr txBox="1">
            <a:spLocks/>
          </p:cNvSpPr>
          <p:nvPr/>
        </p:nvSpPr>
        <p:spPr>
          <a:xfrm rot="16200000">
            <a:off x="5419271" y="3107871"/>
            <a:ext cx="6687458" cy="762000"/>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tx2">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1: </a:t>
            </a:r>
            <a:r>
              <a:rPr lang="en-US" sz="900" dirty="0" err="1"/>
              <a:t>Uttal</a:t>
            </a:r>
            <a:r>
              <a:rPr lang="en-US" sz="900" dirty="0"/>
              <a:t>, Bro. "Exxon has its eye on more than just oil." </a:t>
            </a:r>
            <a:r>
              <a:rPr lang="en-US" sz="900" i="1" dirty="0"/>
              <a:t>Fortune</a:t>
            </a:r>
            <a:r>
              <a:rPr lang="en-US" sz="900" dirty="0"/>
              <a:t>, April 1977: 166-168</a:t>
            </a:r>
            <a:r>
              <a:rPr lang="en-US" sz="900" dirty="0" smtClean="0"/>
              <a:t>.</a:t>
            </a:r>
            <a:endParaRPr lang="en-US" sz="900" dirty="0"/>
          </a:p>
          <a:p>
            <a:r>
              <a:rPr lang="en-US" sz="900" dirty="0" smtClean="0"/>
              <a:t>2: </a:t>
            </a:r>
            <a:r>
              <a:rPr lang="en-US" sz="900" i="1" dirty="0"/>
              <a:t>Business Week</a:t>
            </a:r>
            <a:r>
              <a:rPr lang="en-US" sz="900" dirty="0"/>
              <a:t>. 1975. "Gulf's stunning break with oil tradition." </a:t>
            </a:r>
            <a:r>
              <a:rPr lang="en-US" sz="900" i="1" dirty="0"/>
              <a:t>Business Week</a:t>
            </a:r>
            <a:r>
              <a:rPr lang="en-US" sz="900" dirty="0"/>
              <a:t>, June 30: 29-30</a:t>
            </a:r>
            <a:r>
              <a:rPr lang="en-US" sz="900" dirty="0" smtClean="0"/>
              <a:t>.</a:t>
            </a:r>
          </a:p>
          <a:p>
            <a:r>
              <a:rPr lang="en-US" sz="900" dirty="0" smtClean="0"/>
              <a:t>3: (</a:t>
            </a:r>
            <a:r>
              <a:rPr lang="en-US" sz="900" dirty="0" err="1" smtClean="0"/>
              <a:t>Uttal</a:t>
            </a:r>
            <a:r>
              <a:rPr lang="en-US" sz="900" dirty="0" smtClean="0"/>
              <a:t> 1977)</a:t>
            </a:r>
          </a:p>
          <a:p>
            <a:r>
              <a:rPr lang="en-US" sz="900" dirty="0" smtClean="0"/>
              <a:t>4: </a:t>
            </a:r>
            <a:r>
              <a:rPr lang="en-US" sz="900" dirty="0"/>
              <a:t>"Exxon: Searching for another game that equals oil in size." </a:t>
            </a:r>
            <a:r>
              <a:rPr lang="en-US" sz="900" i="1" dirty="0"/>
              <a:t>Business Week</a:t>
            </a:r>
            <a:r>
              <a:rPr lang="en-US" sz="900" dirty="0"/>
              <a:t>, July 16, 1979: 80-81.</a:t>
            </a:r>
          </a:p>
        </p:txBody>
      </p:sp>
      <p:sp>
        <p:nvSpPr>
          <p:cNvPr id="9" name="Footer Placeholder 3"/>
          <p:cNvSpPr txBox="1">
            <a:spLocks/>
          </p:cNvSpPr>
          <p:nvPr/>
        </p:nvSpPr>
        <p:spPr>
          <a:xfrm rot="16200000">
            <a:off x="5470071" y="3095171"/>
            <a:ext cx="6687458" cy="762000"/>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tx2">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1: </a:t>
            </a:r>
            <a:r>
              <a:rPr lang="en-US" sz="900" i="1" dirty="0"/>
              <a:t>New York Times.</a:t>
            </a:r>
            <a:r>
              <a:rPr lang="en-US" sz="900" dirty="0"/>
              <a:t> "Mr. Exxon on the energy future." April 21, 1974</a:t>
            </a:r>
            <a:r>
              <a:rPr lang="en-US" sz="900" dirty="0" smtClean="0"/>
              <a:t>.</a:t>
            </a:r>
          </a:p>
          <a:p>
            <a:r>
              <a:rPr lang="en-US" sz="900" dirty="0" smtClean="0"/>
              <a:t>2: </a:t>
            </a:r>
            <a:r>
              <a:rPr lang="en-US" sz="900" dirty="0"/>
              <a:t>1979. "Shell Oil: Bucking an industry trend by driving deeper into oil." </a:t>
            </a:r>
            <a:r>
              <a:rPr lang="en-US" sz="900" i="1" dirty="0"/>
              <a:t>Business Week</a:t>
            </a:r>
            <a:r>
              <a:rPr lang="en-US" sz="900" dirty="0"/>
              <a:t>, December 3: 92-96</a:t>
            </a:r>
            <a:r>
              <a:rPr lang="en-US" sz="900" dirty="0" smtClean="0"/>
              <a:t>.</a:t>
            </a:r>
          </a:p>
          <a:p>
            <a:r>
              <a:rPr lang="en-US" sz="900" dirty="0" smtClean="0"/>
              <a:t>3: </a:t>
            </a:r>
            <a:r>
              <a:rPr lang="en-US" sz="900" dirty="0"/>
              <a:t>Shao, Mario. 1982. "Oil Firms' Capital, Exploration Outlays Are Expected to Be Flat or Decline in 1983." The </a:t>
            </a:r>
            <a:r>
              <a:rPr lang="en-US" sz="900" i="1" dirty="0"/>
              <a:t>Wall Street Journal</a:t>
            </a:r>
            <a:r>
              <a:rPr lang="en-US" sz="900" dirty="0"/>
              <a:t>, December 27: 20.</a:t>
            </a:r>
          </a:p>
          <a:p>
            <a:endParaRPr lang="en-US" sz="900" dirty="0"/>
          </a:p>
        </p:txBody>
      </p:sp>
    </p:spTree>
    <p:extLst>
      <p:ext uri="{BB962C8B-B14F-4D97-AF65-F5344CB8AC3E}">
        <p14:creationId xmlns:p14="http://schemas.microsoft.com/office/powerpoint/2010/main" val="3817891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ntr" presetSubtype="0" fill="hold" grpId="0" nodeType="with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xit" presetSubtype="0" fill="hold" grpId="0"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ntr" presetSubtype="0" fill="hold" grpId="0" nodeType="withEffect">
                                  <p:stCondLst>
                                    <p:cond delay="4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conclusions</a:t>
            </a:r>
            <a:endParaRPr lang="en-US" dirty="0"/>
          </a:p>
        </p:txBody>
      </p:sp>
      <p:sp>
        <p:nvSpPr>
          <p:cNvPr id="7" name="Text Placeholder 6"/>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w</a:t>
            </a:r>
            <a:r>
              <a:rPr lang="en-US" dirty="0" smtClean="0">
                <a:latin typeface="Arial" panose="020B0604020202020204" pitchFamily="34" charset="0"/>
                <a:cs typeface="Arial" panose="020B0604020202020204" pitchFamily="34" charset="0"/>
              </a:rPr>
              <a:t>hat can we learn from this?</a:t>
            </a:r>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3568853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This research shows the influence of many different </a:t>
            </a:r>
            <a:r>
              <a:rPr lang="en-US" dirty="0" smtClean="0"/>
              <a:t>factors on alternative energy investment by oil companies:</a:t>
            </a:r>
            <a:endParaRPr lang="en-US" dirty="0" smtClean="0"/>
          </a:p>
          <a:p>
            <a:pPr lvl="1"/>
            <a:r>
              <a:rPr lang="en-US" dirty="0" smtClean="0"/>
              <a:t>Prospects for oil and gas</a:t>
            </a:r>
          </a:p>
          <a:p>
            <a:pPr lvl="1"/>
            <a:r>
              <a:rPr lang="en-US" dirty="0" smtClean="0"/>
              <a:t>Prospects for renewable energy</a:t>
            </a:r>
          </a:p>
          <a:p>
            <a:pPr lvl="1"/>
            <a:r>
              <a:rPr lang="en-US" dirty="0" smtClean="0"/>
              <a:t>Capital </a:t>
            </a:r>
            <a:r>
              <a:rPr lang="en-US" dirty="0" smtClean="0"/>
              <a:t>resources and profits</a:t>
            </a:r>
            <a:endParaRPr lang="en-US" dirty="0" smtClean="0"/>
          </a:p>
          <a:p>
            <a:pPr lvl="1"/>
            <a:r>
              <a:rPr lang="en-US" dirty="0" smtClean="0"/>
              <a:t>Political and regulatory constraints and incentive </a:t>
            </a:r>
            <a:r>
              <a:rPr lang="en-US" dirty="0" smtClean="0"/>
              <a:t>structures</a:t>
            </a:r>
          </a:p>
          <a:p>
            <a:r>
              <a:rPr lang="en-US" dirty="0" smtClean="0"/>
              <a:t>This research also indicates that each factor, on its own, is not always a consistent predictor of investment or divestment in alternative energy</a:t>
            </a:r>
          </a:p>
        </p:txBody>
      </p:sp>
      <p:sp>
        <p:nvSpPr>
          <p:cNvPr id="5" name="Footer Placeholder 4"/>
          <p:cNvSpPr>
            <a:spLocks noGrp="1"/>
          </p:cNvSpPr>
          <p:nvPr>
            <p:ph type="ftr" sz="quarter" idx="11"/>
          </p:nvPr>
        </p:nvSpPr>
        <p:spPr/>
        <p:txBody>
          <a:bodyPr/>
          <a:lstStyle/>
          <a:p>
            <a:endParaRPr lang="en-US" dirty="0"/>
          </a:p>
        </p:txBody>
      </p:sp>
      <p:sp>
        <p:nvSpPr>
          <p:cNvPr id="6" name="Text Placeholder 4"/>
          <p:cNvSpPr>
            <a:spLocks noGrp="1"/>
          </p:cNvSpPr>
          <p:nvPr>
            <p:ph type="body" sz="quarter" idx="13"/>
          </p:nvPr>
        </p:nvSpPr>
        <p:spPr>
          <a:xfrm>
            <a:off x="990600" y="381000"/>
            <a:ext cx="7239000" cy="1295400"/>
          </a:xfrm>
        </p:spPr>
        <p:txBody>
          <a:bodyPr/>
          <a:lstStyle/>
          <a:p>
            <a:endParaRPr lang="en-US" dirty="0"/>
          </a:p>
        </p:txBody>
      </p:sp>
    </p:spTree>
    <p:extLst>
      <p:ext uri="{BB962C8B-B14F-4D97-AF65-F5344CB8AC3E}">
        <p14:creationId xmlns:p14="http://schemas.microsoft.com/office/powerpoint/2010/main" val="200967214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versus now</a:t>
            </a:r>
            <a:br>
              <a:rPr lang="en-US" dirty="0" smtClean="0"/>
            </a:br>
            <a:endParaRPr lang="en-US" dirty="0"/>
          </a:p>
        </p:txBody>
      </p:sp>
      <p:sp>
        <p:nvSpPr>
          <p:cNvPr id="6" name="Content Placeholder 5"/>
          <p:cNvSpPr>
            <a:spLocks noGrp="1"/>
          </p:cNvSpPr>
          <p:nvPr>
            <p:ph sz="half" idx="1"/>
          </p:nvPr>
        </p:nvSpPr>
        <p:spPr>
          <a:xfrm>
            <a:off x="946404" y="1371601"/>
            <a:ext cx="3360420" cy="4808538"/>
          </a:xfrm>
        </p:spPr>
        <p:txBody>
          <a:bodyPr>
            <a:normAutofit fontScale="92500" lnSpcReduction="20000"/>
          </a:bodyPr>
          <a:lstStyle/>
          <a:p>
            <a:pPr marL="0" indent="0">
              <a:buNone/>
            </a:pPr>
            <a:r>
              <a:rPr lang="en-US" b="1" u="sng" dirty="0" smtClean="0"/>
              <a:t>1970’s-80’s</a:t>
            </a:r>
          </a:p>
          <a:p>
            <a:r>
              <a:rPr lang="en-US" b="1" dirty="0" smtClean="0"/>
              <a:t>Declining reserves</a:t>
            </a:r>
          </a:p>
          <a:p>
            <a:pPr lvl="1"/>
            <a:r>
              <a:rPr lang="en-US" dirty="0" smtClean="0"/>
              <a:t>Geopolitical barriers</a:t>
            </a:r>
          </a:p>
          <a:p>
            <a:r>
              <a:rPr lang="en-US" b="1" dirty="0" smtClean="0"/>
              <a:t>Oil prices rise, then crash</a:t>
            </a:r>
            <a:endParaRPr lang="en-US" dirty="0" smtClean="0"/>
          </a:p>
          <a:p>
            <a:r>
              <a:rPr lang="en-US" b="1" dirty="0" smtClean="0"/>
              <a:t>Political threats to oil</a:t>
            </a:r>
          </a:p>
          <a:p>
            <a:pPr lvl="1"/>
            <a:r>
              <a:rPr lang="en-US" dirty="0" smtClean="0"/>
              <a:t>Divestiture legislation in the US</a:t>
            </a:r>
          </a:p>
          <a:p>
            <a:pPr lvl="1"/>
            <a:r>
              <a:rPr lang="en-US" dirty="0" smtClean="0"/>
              <a:t>Heavy regulation of US oil industry</a:t>
            </a:r>
          </a:p>
          <a:p>
            <a:r>
              <a:rPr lang="en-US" b="1" dirty="0" smtClean="0"/>
              <a:t>Incentives for alternative energy</a:t>
            </a:r>
          </a:p>
          <a:p>
            <a:pPr lvl="1"/>
            <a:r>
              <a:rPr lang="en-US" dirty="0" smtClean="0"/>
              <a:t>US energy policy + research</a:t>
            </a:r>
          </a:p>
          <a:p>
            <a:pPr lvl="1"/>
            <a:r>
              <a:rPr lang="en-US" dirty="0" smtClean="0"/>
              <a:t>Energy independence</a:t>
            </a:r>
          </a:p>
          <a:p>
            <a:r>
              <a:rPr lang="en-US" b="1" dirty="0" smtClean="0"/>
              <a:t>Capital surpluses, then </a:t>
            </a:r>
            <a:r>
              <a:rPr lang="en-US" b="1" dirty="0" smtClean="0"/>
              <a:t>shortfalls</a:t>
            </a:r>
            <a:endParaRPr lang="en-US" b="1" dirty="0" smtClean="0"/>
          </a:p>
          <a:p>
            <a:pPr lvl="1"/>
            <a:r>
              <a:rPr lang="en-US" dirty="0" smtClean="0"/>
              <a:t>Windfall profits from high prices</a:t>
            </a:r>
          </a:p>
          <a:p>
            <a:pPr lvl="1"/>
            <a:r>
              <a:rPr lang="en-US" dirty="0" smtClean="0"/>
              <a:t>Budget cuts following the crash</a:t>
            </a:r>
          </a:p>
        </p:txBody>
      </p:sp>
      <p:sp>
        <p:nvSpPr>
          <p:cNvPr id="7" name="Content Placeholder 6"/>
          <p:cNvSpPr>
            <a:spLocks noGrp="1"/>
          </p:cNvSpPr>
          <p:nvPr>
            <p:ph sz="half" idx="2"/>
          </p:nvPr>
        </p:nvSpPr>
        <p:spPr>
          <a:xfrm>
            <a:off x="4594860" y="1371601"/>
            <a:ext cx="3360420" cy="4808538"/>
          </a:xfrm>
        </p:spPr>
        <p:txBody>
          <a:bodyPr>
            <a:normAutofit fontScale="92500" lnSpcReduction="20000"/>
          </a:bodyPr>
          <a:lstStyle/>
          <a:p>
            <a:pPr marL="0" indent="0">
              <a:buNone/>
            </a:pPr>
            <a:r>
              <a:rPr lang="en-US" b="1" u="sng" dirty="0" smtClean="0"/>
              <a:t>2000’s-10’s</a:t>
            </a:r>
          </a:p>
          <a:p>
            <a:r>
              <a:rPr lang="en-US" b="1" dirty="0" smtClean="0"/>
              <a:t>Declining conventional reserves</a:t>
            </a:r>
          </a:p>
          <a:p>
            <a:r>
              <a:rPr lang="en-US" b="1" dirty="0" smtClean="0"/>
              <a:t>Oil prices rise, then crash</a:t>
            </a:r>
          </a:p>
          <a:p>
            <a:r>
              <a:rPr lang="en-US" b="1" dirty="0" smtClean="0"/>
              <a:t>Political threats to oil</a:t>
            </a:r>
          </a:p>
          <a:p>
            <a:pPr lvl="1"/>
            <a:r>
              <a:rPr lang="en-US" dirty="0" smtClean="0"/>
              <a:t>GHG regulation</a:t>
            </a:r>
          </a:p>
          <a:p>
            <a:pPr lvl="1"/>
            <a:r>
              <a:rPr lang="en-US" dirty="0" smtClean="0"/>
              <a:t>Fracking regulation</a:t>
            </a:r>
          </a:p>
          <a:p>
            <a:pPr lvl="1"/>
            <a:r>
              <a:rPr lang="en-US" dirty="0" smtClean="0"/>
              <a:t>Divestment campaigns</a:t>
            </a:r>
          </a:p>
          <a:p>
            <a:r>
              <a:rPr lang="en-US" b="1" dirty="0" smtClean="0"/>
              <a:t>Incentives for alternative energy</a:t>
            </a:r>
          </a:p>
          <a:p>
            <a:pPr lvl="1"/>
            <a:r>
              <a:rPr lang="en-US" dirty="0" smtClean="0"/>
              <a:t>Tax subsidies</a:t>
            </a:r>
          </a:p>
          <a:p>
            <a:pPr lvl="1"/>
            <a:r>
              <a:rPr lang="en-US" dirty="0" smtClean="0"/>
              <a:t>Environmental responsibility</a:t>
            </a:r>
          </a:p>
          <a:p>
            <a:pPr lvl="1"/>
            <a:r>
              <a:rPr lang="en-US" dirty="0" smtClean="0"/>
              <a:t>Reputation management</a:t>
            </a:r>
          </a:p>
          <a:p>
            <a:r>
              <a:rPr lang="en-US" b="1" dirty="0" smtClean="0"/>
              <a:t>Tight capital budgets</a:t>
            </a:r>
          </a:p>
          <a:p>
            <a:pPr lvl="1"/>
            <a:r>
              <a:rPr lang="en-US" dirty="0" smtClean="0"/>
              <a:t>Profits from high prices</a:t>
            </a:r>
          </a:p>
          <a:p>
            <a:pPr lvl="1"/>
            <a:r>
              <a:rPr lang="en-US" dirty="0" smtClean="0"/>
              <a:t>“Capex treadmill” of tight oil</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535234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One significant difference between </a:t>
            </a:r>
            <a:r>
              <a:rPr lang="en-US" dirty="0"/>
              <a:t>past and present is the heightened focus on expensive unconventional reserves</a:t>
            </a:r>
          </a:p>
          <a:p>
            <a:pPr lvl="1"/>
            <a:r>
              <a:rPr lang="en-US" dirty="0"/>
              <a:t>In the late 2000’s, oil companies abandoned renewables when capital-intensive unconventional reserves, which had not been explored since the 1970’s, demanded all of their attention and resources</a:t>
            </a:r>
          </a:p>
          <a:p>
            <a:r>
              <a:rPr lang="en-US" dirty="0" smtClean="0"/>
              <a:t>Whether or not oil companies will eventually re-invest in alternative energy will likely depend on a combination of incentive structures for oil and gas versus alternative energy investments</a:t>
            </a:r>
          </a:p>
          <a:p>
            <a:pPr lvl="1"/>
            <a:r>
              <a:rPr lang="en-US" dirty="0" smtClean="0"/>
              <a:t>Despite </a:t>
            </a:r>
            <a:r>
              <a:rPr lang="en-US" dirty="0" smtClean="0"/>
              <a:t>the recent price crash, sharp cost controls could result in a return to capital surpluses – similar to what happened in the 1980’s</a:t>
            </a:r>
          </a:p>
          <a:p>
            <a:pPr lvl="1"/>
            <a:r>
              <a:rPr lang="en-US" dirty="0" smtClean="0"/>
              <a:t>Combined with declining conventional reserves, higher-cost unconventional production, and the threat of significant climate regulation, alternative energy might begin looking attractive to oil majors again from a fundamental perspective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r>
              <a:rPr lang="en-US" dirty="0"/>
              <a:t>t</a:t>
            </a:r>
            <a:r>
              <a:rPr lang="en-US" dirty="0" smtClean="0"/>
              <a:t>he present and future</a:t>
            </a:r>
            <a:endParaRPr lang="en-US" dirty="0"/>
          </a:p>
        </p:txBody>
      </p:sp>
    </p:spTree>
    <p:extLst>
      <p:ext uri="{BB962C8B-B14F-4D97-AF65-F5344CB8AC3E}">
        <p14:creationId xmlns:p14="http://schemas.microsoft.com/office/powerpoint/2010/main" val="9352620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br>
              <a:rPr lang="en-US" dirty="0" smtClean="0"/>
            </a:br>
            <a:endParaRPr lang="en-US" dirty="0"/>
          </a:p>
        </p:txBody>
      </p:sp>
      <p:sp>
        <p:nvSpPr>
          <p:cNvPr id="3" name="Content Placeholder 2"/>
          <p:cNvSpPr>
            <a:spLocks noGrp="1"/>
          </p:cNvSpPr>
          <p:nvPr>
            <p:ph idx="1"/>
          </p:nvPr>
        </p:nvSpPr>
        <p:spPr/>
        <p:txBody>
          <a:bodyPr/>
          <a:lstStyle/>
          <a:p>
            <a:r>
              <a:rPr lang="en-US" dirty="0" smtClean="0"/>
              <a:t>Accept any comments, criticisms, and suggestions</a:t>
            </a:r>
          </a:p>
          <a:p>
            <a:r>
              <a:rPr lang="en-US" dirty="0" smtClean="0"/>
              <a:t>Incorporate more financial data</a:t>
            </a:r>
          </a:p>
          <a:p>
            <a:pPr lvl="1"/>
            <a:r>
              <a:rPr lang="en-US" dirty="0" smtClean="0"/>
              <a:t>“Performance Profiles of Major Energy Producers” (US EIA)</a:t>
            </a:r>
          </a:p>
          <a:p>
            <a:r>
              <a:rPr lang="en-US" dirty="0" smtClean="0"/>
              <a:t>Incorporate archival work</a:t>
            </a:r>
          </a:p>
          <a:p>
            <a:r>
              <a:rPr lang="en-US" dirty="0" smtClean="0"/>
              <a:t>Dig deeper into the late 80’s – 90’s</a:t>
            </a:r>
          </a:p>
          <a:p>
            <a:pPr lvl="1"/>
            <a:r>
              <a:rPr lang="en-US" dirty="0"/>
              <a:t>Why did many solar investments </a:t>
            </a:r>
            <a:r>
              <a:rPr lang="en-US" dirty="0" smtClean="0"/>
              <a:t>survive the “divest and focus” campaigns?</a:t>
            </a:r>
          </a:p>
          <a:p>
            <a:r>
              <a:rPr lang="en-US" dirty="0" smtClean="0"/>
              <a:t>Explore primary sources</a:t>
            </a:r>
          </a:p>
          <a:p>
            <a:pPr lvl="1"/>
            <a:r>
              <a:rPr lang="en-US" dirty="0" smtClean="0"/>
              <a:t>Retired researchers and executives</a:t>
            </a:r>
          </a:p>
          <a:p>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89345147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Content Placeholder 2"/>
          <p:cNvSpPr>
            <a:spLocks noGrp="1"/>
          </p:cNvSpPr>
          <p:nvPr>
            <p:ph type="subTitle" idx="1"/>
          </p:nvPr>
        </p:nvSpPr>
        <p:spPr>
          <a:xfrm>
            <a:off x="762000" y="4419600"/>
            <a:ext cx="7063740" cy="1691640"/>
          </a:xfrm>
        </p:spPr>
        <p:txBody>
          <a:bodyPr>
            <a:normAutofit/>
          </a:bodyPr>
          <a:lstStyle/>
          <a:p>
            <a:pPr algn="r">
              <a:spcBef>
                <a:spcPts val="600"/>
              </a:spcBef>
            </a:pPr>
            <a:endParaRPr lang="en-US" sz="1400" b="1" dirty="0" smtClean="0"/>
          </a:p>
          <a:p>
            <a:pPr algn="r">
              <a:spcBef>
                <a:spcPts val="600"/>
              </a:spcBef>
            </a:pPr>
            <a:endParaRPr lang="en-US" sz="1400" b="1" dirty="0"/>
          </a:p>
          <a:p>
            <a:pPr algn="r">
              <a:spcBef>
                <a:spcPts val="600"/>
              </a:spcBef>
            </a:pPr>
            <a:r>
              <a:rPr lang="en-US" sz="1400" b="1" dirty="0" smtClean="0"/>
              <a:t>Timothy </a:t>
            </a:r>
            <a:r>
              <a:rPr lang="en-US" sz="1400" b="1" dirty="0"/>
              <a:t>Johnson</a:t>
            </a:r>
          </a:p>
          <a:p>
            <a:pPr algn="r">
              <a:spcBef>
                <a:spcPts val="600"/>
              </a:spcBef>
            </a:pPr>
            <a:r>
              <a:rPr lang="en-US" sz="1400" dirty="0" smtClean="0"/>
              <a:t>johnson.TCP@gmail.com</a:t>
            </a:r>
          </a:p>
          <a:p>
            <a:pPr algn="r">
              <a:spcBef>
                <a:spcPts val="600"/>
              </a:spcBef>
            </a:pPr>
            <a:r>
              <a:rPr lang="en-US" sz="1400" dirty="0" smtClean="0"/>
              <a:t> Tweet @</a:t>
            </a:r>
            <a:r>
              <a:rPr lang="en-US" sz="1400" dirty="0" err="1" smtClean="0"/>
              <a:t>Energy_Nexus</a:t>
            </a:r>
            <a:endParaRPr lang="en-US" sz="1400" dirty="0"/>
          </a:p>
        </p:txBody>
      </p:sp>
      <p:sp>
        <p:nvSpPr>
          <p:cNvPr id="5" name="Footer Placeholder 4"/>
          <p:cNvSpPr>
            <a:spLocks noGrp="1"/>
          </p:cNvSpPr>
          <p:nvPr>
            <p:ph type="ftr" sz="quarter" idx="11"/>
          </p:nvPr>
        </p:nvSpPr>
        <p:spPr/>
        <p:txBody>
          <a:bodyPr/>
          <a:lstStyle/>
          <a:p>
            <a:endParaRPr lang="en-US" dirty="0"/>
          </a:p>
        </p:txBody>
      </p:sp>
      <p:sp>
        <p:nvSpPr>
          <p:cNvPr id="6" name="Date Placeholder 3"/>
          <p:cNvSpPr>
            <a:spLocks noGrp="1"/>
          </p:cNvSpPr>
          <p:nvPr>
            <p:ph type="dt" sz="half" idx="10"/>
          </p:nvPr>
        </p:nvSpPr>
        <p:spPr>
          <a:xfrm rot="16200000">
            <a:off x="7831456" y="1044178"/>
            <a:ext cx="1904999" cy="273844"/>
          </a:xfrm>
        </p:spPr>
        <p:txBody>
          <a:bodyPr/>
          <a:lstStyle/>
          <a:p>
            <a:r>
              <a:rPr lang="en-US" dirty="0" smtClean="0"/>
              <a:t>29 May 2015</a:t>
            </a:r>
            <a:endParaRPr lang="en-US" dirty="0"/>
          </a:p>
        </p:txBody>
      </p:sp>
    </p:spTree>
    <p:extLst>
      <p:ext uri="{BB962C8B-B14F-4D97-AF65-F5344CB8AC3E}">
        <p14:creationId xmlns:p14="http://schemas.microsoft.com/office/powerpoint/2010/main" val="275717026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br>
              <a:rPr lang="en-US" dirty="0" smtClean="0"/>
            </a:br>
            <a:endParaRPr lang="en-US" dirty="0"/>
          </a:p>
        </p:txBody>
      </p:sp>
      <p:sp>
        <p:nvSpPr>
          <p:cNvPr id="3" name="Content Placeholder 2"/>
          <p:cNvSpPr>
            <a:spLocks noGrp="1"/>
          </p:cNvSpPr>
          <p:nvPr>
            <p:ph idx="1"/>
          </p:nvPr>
        </p:nvSpPr>
        <p:spPr/>
        <p:txBody>
          <a:bodyPr>
            <a:normAutofit/>
          </a:bodyPr>
          <a:lstStyle/>
          <a:p>
            <a:r>
              <a:rPr lang="en-US" b="1" dirty="0" smtClean="0"/>
              <a:t>Alternative energy markets &amp; growth potential</a:t>
            </a:r>
            <a:endParaRPr lang="en-US" b="1" dirty="0" smtClean="0"/>
          </a:p>
          <a:p>
            <a:pPr lvl="1"/>
            <a:r>
              <a:rPr lang="en-US" dirty="0" smtClean="0"/>
              <a:t>Oil </a:t>
            </a:r>
            <a:r>
              <a:rPr lang="en-US" dirty="0" smtClean="0"/>
              <a:t>companies were some of the first pioneers of solar energy, before any serious commercial markets had been proven</a:t>
            </a:r>
          </a:p>
          <a:p>
            <a:pPr lvl="1"/>
            <a:r>
              <a:rPr lang="en-US" dirty="0" smtClean="0"/>
              <a:t>Strong markets have also served as a reason for </a:t>
            </a:r>
            <a:r>
              <a:rPr lang="en-US" dirty="0" smtClean="0"/>
              <a:t>recent divestments </a:t>
            </a:r>
            <a:r>
              <a:rPr lang="en-US" dirty="0" smtClean="0"/>
              <a:t>– </a:t>
            </a:r>
            <a:r>
              <a:rPr lang="en-US" dirty="0" smtClean="0"/>
              <a:t>“too </a:t>
            </a:r>
            <a:r>
              <a:rPr lang="en-US" dirty="0" smtClean="0"/>
              <a:t>much competition</a:t>
            </a:r>
            <a:r>
              <a:rPr lang="en-US" dirty="0" smtClean="0"/>
              <a:t>!”</a:t>
            </a:r>
          </a:p>
          <a:p>
            <a:r>
              <a:rPr lang="en-US" b="1" dirty="0" smtClean="0"/>
              <a:t>High </a:t>
            </a:r>
            <a:r>
              <a:rPr lang="en-US" b="1" dirty="0" smtClean="0"/>
              <a:t>oil prices / </a:t>
            </a:r>
            <a:r>
              <a:rPr lang="en-US" b="1" dirty="0" smtClean="0"/>
              <a:t>profits / capital surpluses</a:t>
            </a:r>
            <a:endParaRPr lang="en-US" b="1" dirty="0" smtClean="0"/>
          </a:p>
          <a:p>
            <a:pPr lvl="1"/>
            <a:r>
              <a:rPr lang="en-US" dirty="0" smtClean="0"/>
              <a:t>Initial investments into coal and nuclear began before the oil shock of 1973</a:t>
            </a:r>
          </a:p>
          <a:p>
            <a:pPr lvl="1"/>
            <a:r>
              <a:rPr lang="en-US" dirty="0" smtClean="0"/>
              <a:t>Divestments in the 2000’s occurred in the midst of high oil </a:t>
            </a:r>
            <a:r>
              <a:rPr lang="en-US" dirty="0" smtClean="0"/>
              <a:t>prices</a:t>
            </a:r>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r>
              <a:rPr lang="en-US" dirty="0"/>
              <a:t>comparative </a:t>
            </a:r>
            <a:r>
              <a:rPr lang="en-US" dirty="0" smtClean="0"/>
              <a:t>rationales</a:t>
            </a:r>
            <a:endParaRPr lang="en-US" dirty="0"/>
          </a:p>
        </p:txBody>
      </p:sp>
    </p:spTree>
    <p:extLst>
      <p:ext uri="{BB962C8B-B14F-4D97-AF65-F5344CB8AC3E}">
        <p14:creationId xmlns:p14="http://schemas.microsoft.com/office/powerpoint/2010/main" val="280967508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Research questions</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What investments did oil companies make in alternative energy during the 20</a:t>
            </a:r>
            <a:r>
              <a:rPr lang="en-US" sz="2400" baseline="30000" dirty="0" smtClean="0"/>
              <a:t>th</a:t>
            </a:r>
            <a:r>
              <a:rPr lang="en-US" sz="2400" dirty="0" smtClean="0"/>
              <a:t> century? </a:t>
            </a:r>
          </a:p>
          <a:p>
            <a:pPr marL="0" indent="0">
              <a:buNone/>
            </a:pPr>
            <a:endParaRPr lang="en-US" sz="2400" dirty="0" smtClean="0"/>
          </a:p>
          <a:p>
            <a:pPr marL="0" indent="0">
              <a:buNone/>
            </a:pPr>
            <a:r>
              <a:rPr lang="en-US" sz="2400" dirty="0" smtClean="0"/>
              <a:t>How did oil companies and industry observers explain their alternative energy investments and divestments</a:t>
            </a:r>
            <a:r>
              <a:rPr lang="en-US" sz="2400" dirty="0" smtClean="0"/>
              <a:t>?</a:t>
            </a:r>
          </a:p>
        </p:txBody>
      </p:sp>
    </p:spTree>
    <p:extLst>
      <p:ext uri="{BB962C8B-B14F-4D97-AF65-F5344CB8AC3E}">
        <p14:creationId xmlns:p14="http://schemas.microsoft.com/office/powerpoint/2010/main" val="261113720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br>
              <a:rPr lang="en-US" dirty="0" smtClean="0"/>
            </a:br>
            <a:endParaRPr lang="en-US" dirty="0"/>
          </a:p>
        </p:txBody>
      </p:sp>
      <p:sp>
        <p:nvSpPr>
          <p:cNvPr id="3" name="Content Placeholder 2"/>
          <p:cNvSpPr>
            <a:spLocks noGrp="1"/>
          </p:cNvSpPr>
          <p:nvPr>
            <p:ph idx="1"/>
          </p:nvPr>
        </p:nvSpPr>
        <p:spPr/>
        <p:txBody>
          <a:bodyPr/>
          <a:lstStyle/>
          <a:p>
            <a:r>
              <a:rPr lang="en-US" b="1" dirty="0" smtClean="0"/>
              <a:t>Government </a:t>
            </a:r>
            <a:r>
              <a:rPr lang="en-US" b="1" dirty="0"/>
              <a:t>/ social pressures </a:t>
            </a:r>
            <a:endParaRPr lang="en-US" b="1" dirty="0" smtClean="0"/>
          </a:p>
          <a:p>
            <a:pPr lvl="1"/>
            <a:r>
              <a:rPr lang="en-US" dirty="0" smtClean="0"/>
              <a:t>In the midst of alternative energy investments, oil companies were opposed </a:t>
            </a:r>
            <a:r>
              <a:rPr lang="en-US" dirty="0"/>
              <a:t>by both </a:t>
            </a:r>
            <a:r>
              <a:rPr lang="en-US" dirty="0" smtClean="0"/>
              <a:t>the government and society at large</a:t>
            </a:r>
            <a:endParaRPr lang="en-US" dirty="0"/>
          </a:p>
          <a:p>
            <a:pPr lvl="1"/>
            <a:r>
              <a:rPr lang="en-US" dirty="0"/>
              <a:t>Oil companies exited </a:t>
            </a:r>
            <a:r>
              <a:rPr lang="en-US" dirty="0" smtClean="0"/>
              <a:t>renewables in </a:t>
            </a:r>
            <a:r>
              <a:rPr lang="en-US" dirty="0"/>
              <a:t>the 2000’s </a:t>
            </a:r>
            <a:r>
              <a:rPr lang="en-US" dirty="0" smtClean="0"/>
              <a:t>despite a </a:t>
            </a:r>
            <a:r>
              <a:rPr lang="en-US" dirty="0"/>
              <a:t>growing environmental </a:t>
            </a:r>
            <a:r>
              <a:rPr lang="en-US" dirty="0" smtClean="0"/>
              <a:t>movement</a:t>
            </a:r>
          </a:p>
          <a:p>
            <a:pPr lvl="1"/>
            <a:r>
              <a:rPr lang="en-US" dirty="0" smtClean="0"/>
              <a:t>Gov’t support has served as both an enabler of diversification (e.g. Phillips nuclear) and a deterrent (oil companies today don’t want to “rely on subsidies”)</a:t>
            </a:r>
            <a:endParaRPr lang="en-US" dirty="0"/>
          </a:p>
          <a:p>
            <a:r>
              <a:rPr lang="en-US" b="1" dirty="0"/>
              <a:t>Core </a:t>
            </a:r>
            <a:r>
              <a:rPr lang="en-US" b="1" dirty="0" smtClean="0"/>
              <a:t>competencies</a:t>
            </a:r>
            <a:r>
              <a:rPr lang="en-US" dirty="0" smtClean="0"/>
              <a:t>:</a:t>
            </a:r>
            <a:endParaRPr lang="en-US" dirty="0"/>
          </a:p>
          <a:p>
            <a:pPr lvl="1"/>
            <a:r>
              <a:rPr lang="en-US" dirty="0" smtClean="0"/>
              <a:t>Oil </a:t>
            </a:r>
            <a:r>
              <a:rPr lang="en-US" dirty="0" smtClean="0"/>
              <a:t>companies at first described </a:t>
            </a:r>
            <a:r>
              <a:rPr lang="en-US" dirty="0" smtClean="0"/>
              <a:t>alternative energy</a:t>
            </a:r>
            <a:r>
              <a:rPr lang="en-US" dirty="0" smtClean="0"/>
              <a:t> </a:t>
            </a:r>
            <a:r>
              <a:rPr lang="en-US" dirty="0" smtClean="0"/>
              <a:t>investments as “complementary</a:t>
            </a:r>
            <a:r>
              <a:rPr lang="en-US" dirty="0" smtClean="0"/>
              <a:t>”, then as “non-core”</a:t>
            </a:r>
          </a:p>
          <a:p>
            <a:pPr lvl="1"/>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r>
              <a:rPr lang="en-US" dirty="0"/>
              <a:t>comparative </a:t>
            </a:r>
            <a:r>
              <a:rPr lang="en-US" dirty="0" smtClean="0"/>
              <a:t>rationales</a:t>
            </a:r>
            <a:endParaRPr lang="en-US" dirty="0"/>
          </a:p>
        </p:txBody>
      </p:sp>
    </p:spTree>
    <p:extLst>
      <p:ext uri="{BB962C8B-B14F-4D97-AF65-F5344CB8AC3E}">
        <p14:creationId xmlns:p14="http://schemas.microsoft.com/office/powerpoint/2010/main" val="387927034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normAutofit lnSpcReduction="10000"/>
          </a:bodyPr>
          <a:lstStyle/>
          <a:p>
            <a:pPr marL="0" indent="0">
              <a:buNone/>
            </a:pPr>
            <a:r>
              <a:rPr lang="en-US" b="1" u="sng" dirty="0">
                <a:solidFill>
                  <a:srgbClr val="FF0000"/>
                </a:solidFill>
              </a:rPr>
              <a:t>Divestment</a:t>
            </a:r>
            <a:endParaRPr lang="en-US" dirty="0"/>
          </a:p>
          <a:p>
            <a:r>
              <a:rPr lang="en-US" b="1" dirty="0"/>
              <a:t>2011</a:t>
            </a:r>
            <a:r>
              <a:rPr lang="en-US" dirty="0"/>
              <a:t>: BP Solar “found it difficult to compete against newer rivals</a:t>
            </a:r>
            <a:r>
              <a:rPr lang="en-US" dirty="0" smtClean="0"/>
              <a:t>” and struggled with oversupply and profitability</a:t>
            </a:r>
            <a:endParaRPr lang="en-US" dirty="0"/>
          </a:p>
          <a:p>
            <a:r>
              <a:rPr lang="en-US" dirty="0" smtClean="0"/>
              <a:t>From </a:t>
            </a:r>
            <a:r>
              <a:rPr lang="en-US" b="1" dirty="0" smtClean="0"/>
              <a:t>“industrial bankers”</a:t>
            </a:r>
            <a:r>
              <a:rPr lang="en-US" dirty="0" smtClean="0"/>
              <a:t> to the </a:t>
            </a:r>
            <a:r>
              <a:rPr lang="en-US" b="1" dirty="0" smtClean="0"/>
              <a:t>“lean </a:t>
            </a:r>
            <a:r>
              <a:rPr lang="en-US" b="1" dirty="0"/>
              <a:t>c</a:t>
            </a:r>
            <a:r>
              <a:rPr lang="en-US" b="1" dirty="0" smtClean="0"/>
              <a:t>orporation”</a:t>
            </a:r>
          </a:p>
          <a:p>
            <a:pPr lvl="1"/>
            <a:r>
              <a:rPr lang="en-US" dirty="0" smtClean="0"/>
              <a:t>R&amp;D </a:t>
            </a:r>
            <a:r>
              <a:rPr lang="en-US" dirty="0"/>
              <a:t>budget </a:t>
            </a:r>
            <a:r>
              <a:rPr lang="en-US" dirty="0" smtClean="0"/>
              <a:t>cuts; alternative </a:t>
            </a:r>
            <a:r>
              <a:rPr lang="en-US" dirty="0"/>
              <a:t>energy first to go</a:t>
            </a:r>
          </a:p>
          <a:p>
            <a:r>
              <a:rPr lang="en-US" dirty="0"/>
              <a:t>Shell, 2007: </a:t>
            </a:r>
            <a:r>
              <a:rPr lang="en-US" dirty="0" smtClean="0"/>
              <a:t>“Posturing for publicity purposes was harmless, but relying </a:t>
            </a:r>
            <a:r>
              <a:rPr lang="en-US" dirty="0"/>
              <a:t>on the profitability of renewables was foolish</a:t>
            </a:r>
            <a:r>
              <a:rPr lang="en-US" dirty="0" smtClean="0"/>
              <a:t>.”</a:t>
            </a:r>
          </a:p>
          <a:p>
            <a:r>
              <a:rPr lang="en-US" b="1" dirty="0" smtClean="0"/>
              <a:t>“Tough times”</a:t>
            </a:r>
            <a:r>
              <a:rPr lang="en-US" dirty="0" smtClean="0"/>
              <a:t> for oil leads to re-focus on </a:t>
            </a:r>
            <a:r>
              <a:rPr lang="en-US" b="1" dirty="0" smtClean="0"/>
              <a:t>“core”</a:t>
            </a:r>
          </a:p>
          <a:p>
            <a:pPr lvl="1"/>
            <a:r>
              <a:rPr lang="en-US" dirty="0" smtClean="0"/>
              <a:t>“Extraordinarily risky and expensive” techniques</a:t>
            </a:r>
          </a:p>
          <a:p>
            <a:pPr lvl="1"/>
            <a:r>
              <a:rPr lang="en-US" dirty="0" smtClean="0"/>
              <a:t>“Less welcome at the foreign oil fields” due to tougher deals</a:t>
            </a:r>
          </a:p>
          <a:p>
            <a:pPr lvl="1"/>
            <a:r>
              <a:rPr lang="en-US" dirty="0" smtClean="0"/>
              <a:t>Despite higher profits, oil now takes “all of your resources to remain profitable”</a:t>
            </a:r>
          </a:p>
        </p:txBody>
      </p:sp>
      <p:sp>
        <p:nvSpPr>
          <p:cNvPr id="4" name="Footer Placeholder 3"/>
          <p:cNvSpPr>
            <a:spLocks noGrp="1"/>
          </p:cNvSpPr>
          <p:nvPr>
            <p:ph type="ftr" sz="quarter" idx="11"/>
          </p:nvPr>
        </p:nvSpPr>
        <p:spPr/>
        <p:txBody>
          <a:bodyPr/>
          <a:lstStyle/>
          <a:p>
            <a:endParaRPr lang="en-US" dirty="0"/>
          </a:p>
        </p:txBody>
      </p:sp>
      <p:sp>
        <p:nvSpPr>
          <p:cNvPr id="17" name="Text Placeholder 16"/>
          <p:cNvSpPr>
            <a:spLocks noGrp="1"/>
          </p:cNvSpPr>
          <p:nvPr>
            <p:ph type="body" sz="quarter" idx="13"/>
          </p:nvPr>
        </p:nvSpPr>
        <p:spPr/>
        <p:txBody>
          <a:bodyPr/>
          <a:lstStyle/>
          <a:p>
            <a:endParaRPr lang="en-US" dirty="0"/>
          </a:p>
        </p:txBody>
      </p:sp>
      <p:sp>
        <p:nvSpPr>
          <p:cNvPr id="18" name="Content Placeholder 12"/>
          <p:cNvSpPr txBox="1">
            <a:spLocks/>
          </p:cNvSpPr>
          <p:nvPr/>
        </p:nvSpPr>
        <p:spPr>
          <a:xfrm>
            <a:off x="914400" y="1828800"/>
            <a:ext cx="644652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b="1" u="sng" dirty="0" smtClean="0">
                <a:solidFill>
                  <a:srgbClr val="00B0F0"/>
                </a:solidFill>
              </a:rPr>
              <a:t>Diversification:</a:t>
            </a:r>
            <a:endParaRPr lang="en-US" dirty="0" smtClean="0">
              <a:solidFill>
                <a:srgbClr val="00B0F0"/>
              </a:solidFill>
            </a:endParaRPr>
          </a:p>
          <a:p>
            <a:r>
              <a:rPr lang="en-US" b="1" dirty="0" smtClean="0"/>
              <a:t>1997</a:t>
            </a:r>
            <a:r>
              <a:rPr lang="en-US" dirty="0" smtClean="0"/>
              <a:t>: BP’s John Browne pledges action on climate, investments in renewable energy</a:t>
            </a:r>
          </a:p>
          <a:p>
            <a:r>
              <a:rPr lang="en-US" b="1" dirty="0" smtClean="0"/>
              <a:t>2004</a:t>
            </a:r>
            <a:r>
              <a:rPr lang="en-US" dirty="0" smtClean="0"/>
              <a:t>: ChevronTexaco decides to become a “quiet industry leader on climate change”</a:t>
            </a:r>
          </a:p>
        </p:txBody>
      </p:sp>
      <p:sp>
        <p:nvSpPr>
          <p:cNvPr id="19" name="Title 18"/>
          <p:cNvSpPr>
            <a:spLocks noGrp="1"/>
          </p:cNvSpPr>
          <p:nvPr>
            <p:ph type="title"/>
          </p:nvPr>
        </p:nvSpPr>
        <p:spPr/>
        <p:txBody>
          <a:bodyPr/>
          <a:lstStyle/>
          <a:p>
            <a:r>
              <a:rPr lang="en-US" dirty="0" smtClean="0"/>
              <a:t>Contemporary investments</a:t>
            </a:r>
            <a:br>
              <a:rPr lang="en-US" dirty="0" smtClean="0"/>
            </a:br>
            <a:endParaRPr lang="en-US" dirty="0"/>
          </a:p>
        </p:txBody>
      </p:sp>
    </p:spTree>
    <p:extLst>
      <p:ext uri="{BB962C8B-B14F-4D97-AF65-F5344CB8AC3E}">
        <p14:creationId xmlns:p14="http://schemas.microsoft.com/office/powerpoint/2010/main" val="1275667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ntr" presetSubtype="0" fill="hold" grpId="1" nodeType="withEffect">
                                  <p:stCondLst>
                                    <p:cond delay="4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fade">
                                      <p:cBhvr>
                                        <p:cTn id="25" dur="500"/>
                                        <p:tgtEl>
                                          <p:spTgt spid="1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fade">
                                      <p:cBhvr>
                                        <p:cTn id="28" dur="500"/>
                                        <p:tgtEl>
                                          <p:spTgt spid="1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animEffect transition="in" filter="fade">
                                      <p:cBhvr>
                                        <p:cTn id="31" dur="500"/>
                                        <p:tgtEl>
                                          <p:spTgt spid="1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xEl>
                                              <p:pRg st="7" end="7"/>
                                            </p:txEl>
                                          </p:spTgt>
                                        </p:tgtEl>
                                        <p:attrNameLst>
                                          <p:attrName>style.visibility</p:attrName>
                                        </p:attrNameLst>
                                      </p:cBhvr>
                                      <p:to>
                                        <p:strVal val="visible"/>
                                      </p:to>
                                    </p:set>
                                    <p:animEffect transition="in" filter="fade">
                                      <p:cBhvr>
                                        <p:cTn id="34" dur="500"/>
                                        <p:tgtEl>
                                          <p:spTgt spid="1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xEl>
                                              <p:pRg st="8" end="8"/>
                                            </p:txEl>
                                          </p:spTgt>
                                        </p:tgtEl>
                                        <p:attrNameLst>
                                          <p:attrName>style.visibility</p:attrName>
                                        </p:attrNameLst>
                                      </p:cBhvr>
                                      <p:to>
                                        <p:strVal val="visible"/>
                                      </p:to>
                                    </p:set>
                                    <p:animEffect transition="in" filter="fade">
                                      <p:cBhvr>
                                        <p:cTn id="37"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8" grpId="0"/>
      <p:bldP spid="1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of </a:t>
            </a:r>
            <a:r>
              <a:rPr lang="en-US" dirty="0" smtClean="0"/>
              <a:t>divestments</a:t>
            </a:r>
            <a:br>
              <a:rPr lang="en-US" dirty="0" smtClean="0"/>
            </a:br>
            <a:endParaRPr lang="en-US" dirty="0"/>
          </a:p>
        </p:txBody>
      </p:sp>
      <p:sp>
        <p:nvSpPr>
          <p:cNvPr id="3" name="Content Placeholder 2"/>
          <p:cNvSpPr>
            <a:spLocks noGrp="1"/>
          </p:cNvSpPr>
          <p:nvPr>
            <p:ph idx="1"/>
          </p:nvPr>
        </p:nvSpPr>
        <p:spPr/>
        <p:txBody>
          <a:bodyPr>
            <a:normAutofit/>
          </a:bodyPr>
          <a:lstStyle/>
          <a:p>
            <a:r>
              <a:rPr lang="en-US" b="1" dirty="0" smtClean="0"/>
              <a:t>2007</a:t>
            </a:r>
            <a:r>
              <a:rPr lang="en-US" dirty="0"/>
              <a:t>: Shell divests CCS, solar, and wind</a:t>
            </a:r>
          </a:p>
          <a:p>
            <a:r>
              <a:rPr lang="en-US" b="1" dirty="0"/>
              <a:t>2009</a:t>
            </a:r>
            <a:r>
              <a:rPr lang="en-US" dirty="0"/>
              <a:t>: BP alt-energy chief retires; company </a:t>
            </a:r>
            <a:r>
              <a:rPr lang="en-US" dirty="0" smtClean="0"/>
              <a:t>cuts renewables budget by $400-900M</a:t>
            </a:r>
            <a:endParaRPr lang="en-US" dirty="0"/>
          </a:p>
          <a:p>
            <a:r>
              <a:rPr lang="en-US" b="1" dirty="0"/>
              <a:t>2009</a:t>
            </a:r>
            <a:r>
              <a:rPr lang="en-US" dirty="0"/>
              <a:t>: Shell “abandons all new investment in wind and solar”; BP abandons CCS and closes renewables headquarters (County Hall); both pursue tar </a:t>
            </a:r>
            <a:r>
              <a:rPr lang="en-US" dirty="0" smtClean="0"/>
              <a:t>sands</a:t>
            </a:r>
          </a:p>
          <a:p>
            <a:r>
              <a:rPr lang="en-US" b="1" dirty="0"/>
              <a:t>2011</a:t>
            </a:r>
            <a:r>
              <a:rPr lang="en-US" dirty="0"/>
              <a:t>: </a:t>
            </a:r>
            <a:r>
              <a:rPr lang="en-US" dirty="0" smtClean="0"/>
              <a:t>BP </a:t>
            </a:r>
            <a:r>
              <a:rPr lang="en-US" dirty="0"/>
              <a:t>exits solar after 40 years in the business</a:t>
            </a:r>
          </a:p>
          <a:p>
            <a:r>
              <a:rPr lang="en-US" b="1" dirty="0"/>
              <a:t>2013</a:t>
            </a:r>
            <a:r>
              <a:rPr lang="en-US" dirty="0"/>
              <a:t>: BP divests wind power assets</a:t>
            </a:r>
          </a:p>
          <a:p>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7"/>
          <p:cNvSpPr>
            <a:spLocks noGrp="1"/>
          </p:cNvSpPr>
          <p:nvPr>
            <p:ph type="body" sz="quarter" idx="13"/>
          </p:nvPr>
        </p:nvSpPr>
        <p:spPr>
          <a:xfrm>
            <a:off x="990600" y="381000"/>
            <a:ext cx="7239000" cy="1295400"/>
          </a:xfrm>
        </p:spPr>
        <p:txBody>
          <a:bodyPr anchor="b">
            <a:normAutofit/>
          </a:bodyPr>
          <a:lstStyle>
            <a:lvl1pPr marL="0" indent="0" algn="r">
              <a:buNone/>
              <a:defRPr sz="2400" i="1">
                <a:latin typeface="Arial" panose="020B0604020202020204" pitchFamily="34" charset="0"/>
                <a:cs typeface="Arial" panose="020B0604020202020204" pitchFamily="34" charset="0"/>
              </a:defRPr>
            </a:lvl1pPr>
          </a:lstStyle>
          <a:p>
            <a:pPr lvl="0"/>
            <a:r>
              <a:rPr lang="en-US" dirty="0" smtClean="0"/>
              <a:t>2000’s</a:t>
            </a:r>
          </a:p>
        </p:txBody>
      </p:sp>
    </p:spTree>
    <p:extLst>
      <p:ext uri="{BB962C8B-B14F-4D97-AF65-F5344CB8AC3E}">
        <p14:creationId xmlns:p14="http://schemas.microsoft.com/office/powerpoint/2010/main" val="40356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scholarship</a:t>
            </a:r>
            <a:br>
              <a:rPr lang="en-US" dirty="0" smtClean="0"/>
            </a:br>
            <a:endParaRPr lang="en-US" dirty="0"/>
          </a:p>
        </p:txBody>
      </p:sp>
      <p:sp>
        <p:nvSpPr>
          <p:cNvPr id="3" name="Content Placeholder 2"/>
          <p:cNvSpPr>
            <a:spLocks noGrp="1"/>
          </p:cNvSpPr>
          <p:nvPr>
            <p:ph idx="1"/>
          </p:nvPr>
        </p:nvSpPr>
        <p:spPr/>
        <p:txBody>
          <a:bodyPr/>
          <a:lstStyle/>
          <a:p>
            <a:r>
              <a:rPr lang="en-US" dirty="0">
                <a:hlinkClick r:id="rId3"/>
              </a:rPr>
              <a:t>https://</a:t>
            </a:r>
            <a:r>
              <a:rPr lang="en-US" dirty="0" smtClean="0">
                <a:hlinkClick r:id="rId3"/>
              </a:rPr>
              <a:t>halshs.archives-ouvertes.fr/hal-00763647/document</a:t>
            </a:r>
            <a:endParaRPr lang="en-US" dirty="0" smtClean="0"/>
          </a:p>
          <a:p>
            <a:pPr lvl="1"/>
            <a:r>
              <a:rPr lang="en-US" dirty="0" smtClean="0"/>
              <a:t>Focuses on core competency</a:t>
            </a:r>
          </a:p>
          <a:p>
            <a:pPr lvl="1"/>
            <a:r>
              <a:rPr lang="en-US" dirty="0" smtClean="0"/>
              <a:t>Misses out entirely on history pre-1980</a:t>
            </a:r>
          </a:p>
          <a:p>
            <a:pPr lvl="1"/>
            <a:r>
              <a:rPr lang="en-US" dirty="0" smtClean="0"/>
              <a:t>Concludes that further investment/divestment will depend on profits</a:t>
            </a:r>
          </a:p>
          <a:p>
            <a:r>
              <a:rPr lang="en-US" dirty="0">
                <a:hlinkClick r:id="rId4"/>
              </a:rPr>
              <a:t>http://</a:t>
            </a:r>
            <a:r>
              <a:rPr lang="en-US" dirty="0" smtClean="0">
                <a:hlinkClick r:id="rId4"/>
              </a:rPr>
              <a:t>www.researchgate.net/publication/227422009_Strategy_structure_and_market_turbulence_The_international_oil_majors_1970-1991</a:t>
            </a:r>
            <a:endParaRPr lang="en-US" dirty="0" smtClean="0"/>
          </a:p>
          <a:p>
            <a:pPr lvl="1"/>
            <a:r>
              <a:rPr lang="en-US" dirty="0" smtClean="0"/>
              <a:t>“From stability to turbulence”</a:t>
            </a:r>
          </a:p>
          <a:p>
            <a:pPr lvl="1"/>
            <a:r>
              <a:rPr lang="en-US" dirty="0" smtClean="0"/>
              <a:t>Flexibility vs integration</a:t>
            </a:r>
            <a:endParaRPr lang="en-US" dirty="0" smtClean="0"/>
          </a:p>
          <a:p>
            <a:pPr lvl="1"/>
            <a:endParaRPr lang="en-US" dirty="0"/>
          </a:p>
          <a:p>
            <a:r>
              <a:rPr lang="en-US" dirty="0" smtClean="0"/>
              <a:t>Other research is primarily focused on the late 90’s-2000’s</a:t>
            </a:r>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735206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topic?</a:t>
            </a:r>
            <a:br>
              <a:rPr lang="en-US" dirty="0" smtClean="0"/>
            </a:br>
            <a:endParaRPr lang="en-US" dirty="0"/>
          </a:p>
        </p:txBody>
      </p:sp>
      <p:sp>
        <p:nvSpPr>
          <p:cNvPr id="7" name="Content Placeholder 2"/>
          <p:cNvSpPr txBox="1">
            <a:spLocks/>
          </p:cNvSpPr>
          <p:nvPr/>
        </p:nvSpPr>
        <p:spPr>
          <a:xfrm>
            <a:off x="762000" y="1828801"/>
            <a:ext cx="644652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b="1" dirty="0" smtClean="0"/>
              <a:t>Historical events are relevant to current developments</a:t>
            </a:r>
            <a:endParaRPr lang="en-US" b="1" dirty="0"/>
          </a:p>
        </p:txBody>
      </p:sp>
      <p:sp>
        <p:nvSpPr>
          <p:cNvPr id="6" name="Content Placeholder 2"/>
          <p:cNvSpPr txBox="1">
            <a:spLocks/>
          </p:cNvSpPr>
          <p:nvPr/>
        </p:nvSpPr>
        <p:spPr>
          <a:xfrm>
            <a:off x="762000" y="2819400"/>
            <a:ext cx="644652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gn="just">
              <a:buNone/>
            </a:pPr>
            <a:r>
              <a:rPr lang="en-US" sz="2000" i="1" dirty="0" smtClean="0"/>
              <a:t>“There was an incongruity, Shell executives realized, about oil companies campaigning to wean </a:t>
            </a:r>
            <a:r>
              <a:rPr lang="en-US" sz="2000" i="1" dirty="0" smtClean="0"/>
              <a:t>their customers </a:t>
            </a:r>
            <a:r>
              <a:rPr lang="en-US" sz="2000" i="1" dirty="0" smtClean="0"/>
              <a:t>away from oil. Commercial relationships were being undermined, and in a lopsided world, promoting heavily subsidized, uncommercial substitutes for oil could prompt a decline in consumption, and thus undermine investment to find more oil.”</a:t>
            </a:r>
            <a:r>
              <a:rPr lang="en-US" sz="2000" dirty="0"/>
              <a:t> </a:t>
            </a:r>
            <a:endParaRPr lang="en-US" sz="2000" baseline="30000" dirty="0" smtClean="0"/>
          </a:p>
          <a:p>
            <a:pPr marL="0" indent="0" algn="r">
              <a:buNone/>
            </a:pPr>
            <a:r>
              <a:rPr lang="en-US" sz="2000" baseline="30000" dirty="0"/>
              <a:t>Bower, Tom. Oil: Money, Politics, and Power in the 21st Century. Price, 2010: </a:t>
            </a:r>
            <a:r>
              <a:rPr lang="en-US" sz="2000" baseline="30000" dirty="0" smtClean="0"/>
              <a:t>383</a:t>
            </a:r>
            <a:r>
              <a:rPr lang="en-US" sz="2000" baseline="30000" dirty="0"/>
              <a:t>.</a:t>
            </a:r>
            <a:endParaRPr lang="en-US" b="1" dirty="0" smtClean="0"/>
          </a:p>
          <a:p>
            <a:endParaRPr lang="en-US" b="1" dirty="0" smtClean="0"/>
          </a:p>
        </p:txBody>
      </p:sp>
      <p:grpSp>
        <p:nvGrpSpPr>
          <p:cNvPr id="11" name="Group 10"/>
          <p:cNvGrpSpPr/>
          <p:nvPr/>
        </p:nvGrpSpPr>
        <p:grpSpPr>
          <a:xfrm>
            <a:off x="1295400" y="2514600"/>
            <a:ext cx="5819204" cy="3611800"/>
            <a:chOff x="1295400" y="2514600"/>
            <a:chExt cx="5819204" cy="36118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514600"/>
              <a:ext cx="2695004" cy="3581400"/>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514600"/>
              <a:ext cx="2675930" cy="3611800"/>
            </a:xfrm>
            <a:prstGeom prst="rect">
              <a:avLst/>
            </a:prstGeom>
            <a:ln>
              <a:noFill/>
            </a:ln>
            <a:effectLst>
              <a:outerShdw blurRad="190500" algn="tl" rotWithShape="0">
                <a:srgbClr val="000000">
                  <a:alpha val="70000"/>
                </a:srgbClr>
              </a:outerShdw>
            </a:effectLst>
          </p:spPr>
        </p:pic>
      </p:grpSp>
      <p:sp>
        <p:nvSpPr>
          <p:cNvPr id="12" name="TextBox 11"/>
          <p:cNvSpPr txBox="1"/>
          <p:nvPr/>
        </p:nvSpPr>
        <p:spPr>
          <a:xfrm>
            <a:off x="2209800" y="6180138"/>
            <a:ext cx="1685330" cy="215444"/>
          </a:xfrm>
          <a:prstGeom prst="rect">
            <a:avLst/>
          </a:prstGeom>
          <a:solidFill>
            <a:schemeClr val="bg1"/>
          </a:solidFill>
          <a:ln w="3175">
            <a:solidFill>
              <a:schemeClr val="bg1">
                <a:lumMod val="95000"/>
              </a:schemeClr>
            </a:solidFill>
          </a:ln>
        </p:spPr>
        <p:txBody>
          <a:bodyPr wrap="square" rtlCol="0">
            <a:spAutoFit/>
          </a:bodyPr>
          <a:lstStyle/>
          <a:p>
            <a:pPr algn="r"/>
            <a:r>
              <a:rPr lang="en-US" sz="800" dirty="0" smtClean="0">
                <a:latin typeface="Arial" panose="020B0604020202020204" pitchFamily="34" charset="0"/>
                <a:cs typeface="Arial" panose="020B0604020202020204" pitchFamily="34" charset="0"/>
              </a:rPr>
              <a:t>Chevron “We Agree,” 2010</a:t>
            </a:r>
            <a:endParaRPr lang="en-US" sz="800" dirty="0">
              <a:latin typeface="Arial" panose="020B0604020202020204" pitchFamily="34" charset="0"/>
              <a:cs typeface="Arial" panose="020B0604020202020204" pitchFamily="34" charset="0"/>
            </a:endParaRPr>
          </a:p>
        </p:txBody>
      </p:sp>
      <p:sp>
        <p:nvSpPr>
          <p:cNvPr id="13" name="TextBox 12"/>
          <p:cNvSpPr txBox="1"/>
          <p:nvPr/>
        </p:nvSpPr>
        <p:spPr>
          <a:xfrm>
            <a:off x="5334000" y="6180138"/>
            <a:ext cx="1685330" cy="215444"/>
          </a:xfrm>
          <a:prstGeom prst="rect">
            <a:avLst/>
          </a:prstGeom>
          <a:solidFill>
            <a:schemeClr val="bg1"/>
          </a:solidFill>
          <a:ln w="3175">
            <a:solidFill>
              <a:schemeClr val="bg1">
                <a:lumMod val="95000"/>
              </a:schemeClr>
            </a:solidFill>
          </a:ln>
        </p:spPr>
        <p:txBody>
          <a:bodyPr wrap="square" rtlCol="0">
            <a:spAutoFit/>
          </a:bodyPr>
          <a:lstStyle/>
          <a:p>
            <a:pPr algn="r"/>
            <a:r>
              <a:rPr lang="en-US" sz="800" dirty="0" smtClean="0">
                <a:latin typeface="Arial" panose="020B0604020202020204" pitchFamily="34" charset="0"/>
                <a:cs typeface="Arial" panose="020B0604020202020204" pitchFamily="34" charset="0"/>
              </a:rPr>
              <a:t>BP “Beyond Petroleum,” 2002</a:t>
            </a:r>
            <a:endParaRPr lang="en-US" sz="800" dirty="0">
              <a:latin typeface="Arial" panose="020B0604020202020204" pitchFamily="34" charset="0"/>
              <a:cs typeface="Arial" panose="020B0604020202020204" pitchFamily="34" charset="0"/>
            </a:endParaRPr>
          </a:p>
        </p:txBody>
      </p:sp>
      <p:grpSp>
        <p:nvGrpSpPr>
          <p:cNvPr id="14" name="Group 13"/>
          <p:cNvGrpSpPr/>
          <p:nvPr/>
        </p:nvGrpSpPr>
        <p:grpSpPr>
          <a:xfrm>
            <a:off x="1524000" y="2526508"/>
            <a:ext cx="4543857" cy="3557584"/>
            <a:chOff x="1524000" y="2209800"/>
            <a:chExt cx="4543857" cy="3557584"/>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774" y="2209800"/>
              <a:ext cx="4030133" cy="22669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4572000"/>
              <a:ext cx="4543857" cy="1195384"/>
            </a:xfrm>
            <a:prstGeom prst="rect">
              <a:avLst/>
            </a:prstGeom>
          </p:spPr>
        </p:pic>
      </p:gr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3234" y="2526508"/>
            <a:ext cx="4929631" cy="3813627"/>
          </a:xfrm>
          <a:prstGeom prst="rect">
            <a:avLst/>
          </a:prstGeom>
        </p:spPr>
      </p:pic>
      <p:sp>
        <p:nvSpPr>
          <p:cNvPr id="16" name="Rectangle 15"/>
          <p:cNvSpPr/>
          <p:nvPr/>
        </p:nvSpPr>
        <p:spPr>
          <a:xfrm>
            <a:off x="556260" y="2819400"/>
            <a:ext cx="6858000" cy="3236784"/>
          </a:xfrm>
          <a:prstGeom prst="rect">
            <a:avLst/>
          </a:prstGeom>
        </p:spPr>
        <p:txBody>
          <a:bodyPr wrap="square">
            <a:spAutoFit/>
          </a:bodyPr>
          <a:lstStyle/>
          <a:p>
            <a:pPr algn="just"/>
            <a:r>
              <a:rPr lang="en-US" sz="2000" i="1" spc="10" dirty="0">
                <a:latin typeface="Arial" panose="020B0604020202020204" pitchFamily="34" charset="0"/>
                <a:cs typeface="Arial" panose="020B0604020202020204" pitchFamily="34" charset="0"/>
              </a:rPr>
              <a:t>“In countless advertisements, political campaigns and conferences, [oil companies] have branded solar technology as impractical and expensive, a source of power that at best will someday provide one percent of our national energy needs. </a:t>
            </a:r>
            <a:r>
              <a:rPr lang="en-US" sz="2000" i="1" spc="10" dirty="0" smtClean="0">
                <a:latin typeface="Arial" panose="020B0604020202020204" pitchFamily="34" charset="0"/>
                <a:cs typeface="Arial" panose="020B0604020202020204" pitchFamily="34" charset="0"/>
              </a:rPr>
              <a:t>[In 1980], </a:t>
            </a:r>
            <a:r>
              <a:rPr lang="en-US" sz="2000" i="1" spc="10" dirty="0">
                <a:latin typeface="Arial" panose="020B0604020202020204" pitchFamily="34" charset="0"/>
                <a:cs typeface="Arial" panose="020B0604020202020204" pitchFamily="34" charset="0"/>
              </a:rPr>
              <a:t>however, solar technology appears interesting to companies like Shell Oil, Atlantic-Richfield, Northrop, Amoco, Exxon, and Mobil—all corporate giants that have taken control of solar power firms in the last several years.”</a:t>
            </a:r>
          </a:p>
          <a:p>
            <a:pPr algn="r">
              <a:lnSpc>
                <a:spcPct val="95000"/>
              </a:lnSpc>
              <a:spcBef>
                <a:spcPts val="1400"/>
              </a:spcBef>
              <a:spcAft>
                <a:spcPts val="200"/>
              </a:spcAft>
              <a:buClr>
                <a:schemeClr val="accent1"/>
              </a:buClr>
              <a:buSzPct val="80000"/>
              <a:buFont typeface="Arial" pitchFamily="34" charset="0"/>
            </a:pPr>
            <a:r>
              <a:rPr lang="en-US" sz="2000" spc="10" baseline="30000" dirty="0">
                <a:latin typeface="Arial" panose="020B0604020202020204" pitchFamily="34" charset="0"/>
                <a:cs typeface="Arial" panose="020B0604020202020204" pitchFamily="34" charset="0"/>
              </a:rPr>
              <a:t>Jensen, Carl. 20 Years of Censored News.  Seven Stores Press, 1997: 103.</a:t>
            </a:r>
          </a:p>
        </p:txBody>
      </p:sp>
      <p:sp>
        <p:nvSpPr>
          <p:cNvPr id="17" name="Content Placeholder 2"/>
          <p:cNvSpPr txBox="1">
            <a:spLocks/>
          </p:cNvSpPr>
          <p:nvPr/>
        </p:nvSpPr>
        <p:spPr>
          <a:xfrm>
            <a:off x="762000" y="1821544"/>
            <a:ext cx="644652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b="1" dirty="0" smtClean="0"/>
              <a:t>If an oil company is investing in alternative energy, something genuinely interesting is happening beyond a mere “curiosity”</a:t>
            </a:r>
            <a:endParaRPr lang="en-US" b="1" dirty="0"/>
          </a:p>
        </p:txBody>
      </p:sp>
    </p:spTree>
    <p:extLst>
      <p:ext uri="{BB962C8B-B14F-4D97-AF65-F5344CB8AC3E}">
        <p14:creationId xmlns:p14="http://schemas.microsoft.com/office/powerpoint/2010/main" val="9677568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grpId="1" nodeType="withEffect">
                                  <p:stCondLst>
                                    <p:cond delay="4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ntr" presetSubtype="0" fill="hold" grpId="2" nodeType="withEffect">
                                  <p:stCondLst>
                                    <p:cond delay="4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4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2" nodeType="withEffect">
                                  <p:stCondLst>
                                    <p:cond delay="4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2" nodeType="withEffect">
                                  <p:stCondLst>
                                    <p:cond delay="4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0" presetClass="entr" presetSubtype="0" fill="hold" nodeType="withEffect">
                                  <p:stCondLst>
                                    <p:cond delay="4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10" presetClass="entr" presetSubtype="0" fill="hold" nodeType="withEffect">
                                  <p:stCondLst>
                                    <p:cond delay="4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2"/>
      <p:bldP spid="6" grpId="0"/>
      <p:bldP spid="6" grpId="1"/>
      <p:bldP spid="12" grpId="1" animBg="1"/>
      <p:bldP spid="12" grpId="2" animBg="1"/>
      <p:bldP spid="13" grpId="1" animBg="1"/>
      <p:bldP spid="13" grpId="2" animBg="1"/>
      <p:bldP spid="16" grpId="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timelines</a:t>
            </a:r>
            <a:endParaRPr lang="en-US" dirty="0"/>
          </a:p>
        </p:txBody>
      </p:sp>
      <p:sp>
        <p:nvSpPr>
          <p:cNvPr id="7" name="Text Placeholder 6"/>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brief</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overview of select investments and divestments</a:t>
            </a:r>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7599697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Timeline of investments</a:t>
            </a:r>
            <a:br>
              <a:rPr lang="en-US" dirty="0" smtClean="0"/>
            </a:br>
            <a:endParaRPr lang="en-US" dirty="0"/>
          </a:p>
        </p:txBody>
      </p:sp>
      <p:sp>
        <p:nvSpPr>
          <p:cNvPr id="3" name="Content Placeholder 2"/>
          <p:cNvSpPr>
            <a:spLocks noGrp="1"/>
          </p:cNvSpPr>
          <p:nvPr>
            <p:ph idx="1"/>
          </p:nvPr>
        </p:nvSpPr>
        <p:spPr/>
        <p:txBody>
          <a:bodyPr>
            <a:normAutofit/>
          </a:bodyPr>
          <a:lstStyle/>
          <a:p>
            <a:r>
              <a:rPr lang="en-US" b="1" dirty="0" smtClean="0"/>
              <a:t>1960’s – early 1980’s: </a:t>
            </a:r>
            <a:r>
              <a:rPr lang="en-US" b="1" dirty="0" smtClean="0"/>
              <a:t>most large oil </a:t>
            </a:r>
            <a:r>
              <a:rPr lang="en-US" b="1" dirty="0" smtClean="0"/>
              <a:t>companies pursue alternative </a:t>
            </a:r>
            <a:r>
              <a:rPr lang="en-US" b="1" dirty="0" smtClean="0"/>
              <a:t>energy</a:t>
            </a:r>
            <a:endParaRPr lang="en-US" dirty="0" smtClean="0"/>
          </a:p>
          <a:p>
            <a:pPr lvl="1"/>
            <a:r>
              <a:rPr lang="en-US" b="1" dirty="0" smtClean="0"/>
              <a:t>1963, 1967</a:t>
            </a:r>
            <a:r>
              <a:rPr lang="en-US" dirty="0" smtClean="0"/>
              <a:t>: Gulf Oil acquires nuclear energy companies</a:t>
            </a:r>
            <a:endParaRPr lang="en-US" dirty="0" smtClean="0"/>
          </a:p>
          <a:p>
            <a:pPr lvl="1"/>
            <a:r>
              <a:rPr lang="en-US" b="1" dirty="0" smtClean="0"/>
              <a:t>1973-74</a:t>
            </a:r>
            <a:r>
              <a:rPr lang="en-US" dirty="0" smtClean="0"/>
              <a:t>: Shell </a:t>
            </a:r>
            <a:r>
              <a:rPr lang="en-US" dirty="0" smtClean="0"/>
              <a:t>commits $3MM to solar; Mobil forms solar </a:t>
            </a:r>
            <a:r>
              <a:rPr lang="en-US" dirty="0" err="1" smtClean="0"/>
              <a:t>corp</a:t>
            </a:r>
            <a:endParaRPr lang="en-US" dirty="0" smtClean="0"/>
          </a:p>
          <a:p>
            <a:pPr lvl="1"/>
            <a:r>
              <a:rPr lang="en-US" b="1" dirty="0" smtClean="0"/>
              <a:t>1977</a:t>
            </a:r>
            <a:r>
              <a:rPr lang="en-US" dirty="0" smtClean="0"/>
              <a:t>: Exxon involved in coal, nuclear, solar; Arco buys small solar </a:t>
            </a:r>
            <a:r>
              <a:rPr lang="en-US" dirty="0" smtClean="0"/>
              <a:t>company</a:t>
            </a:r>
          </a:p>
          <a:p>
            <a:pPr lvl="1"/>
            <a:r>
              <a:rPr lang="en-US" b="1" dirty="0" smtClean="0"/>
              <a:t>1980</a:t>
            </a:r>
            <a:r>
              <a:rPr lang="en-US" dirty="0" smtClean="0"/>
              <a:t>: BP and Phillips invest in solar companies</a:t>
            </a:r>
            <a:endParaRPr lang="en-US" dirty="0" smtClean="0"/>
          </a:p>
          <a:p>
            <a:r>
              <a:rPr lang="en-US" b="1" dirty="0" smtClean="0"/>
              <a:t>Mid </a:t>
            </a:r>
            <a:r>
              <a:rPr lang="en-US" b="1" dirty="0" smtClean="0"/>
              <a:t>1970’s – early 1980’s: </a:t>
            </a:r>
            <a:r>
              <a:rPr lang="en-US" b="1" dirty="0" smtClean="0"/>
              <a:t>some oil </a:t>
            </a:r>
            <a:r>
              <a:rPr lang="en-US" b="1" dirty="0" smtClean="0"/>
              <a:t>companies pursue broad, unrelated diversification</a:t>
            </a:r>
          </a:p>
          <a:p>
            <a:pPr lvl="1"/>
            <a:r>
              <a:rPr lang="en-US" b="1" dirty="0" smtClean="0"/>
              <a:t>1975</a:t>
            </a:r>
            <a:r>
              <a:rPr lang="en-US" dirty="0" smtClean="0"/>
              <a:t>: Gulf pursues diversification in electronics, real estate, aerospace</a:t>
            </a:r>
            <a:endParaRPr lang="en-US" baseline="30000" dirty="0" smtClean="0"/>
          </a:p>
          <a:p>
            <a:pPr lvl="1"/>
            <a:r>
              <a:rPr lang="en-US" b="1" dirty="0" smtClean="0"/>
              <a:t>1977</a:t>
            </a:r>
            <a:r>
              <a:rPr lang="en-US" dirty="0" smtClean="0"/>
              <a:t>: Exxon pursues office supplies and other diverse ventures through Exxon Enterprises</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ext Placeholder 7"/>
          <p:cNvSpPr>
            <a:spLocks noGrp="1"/>
          </p:cNvSpPr>
          <p:nvPr>
            <p:ph type="body" sz="quarter" idx="13"/>
          </p:nvPr>
        </p:nvSpPr>
        <p:spPr>
          <a:xfrm>
            <a:off x="990600" y="381000"/>
            <a:ext cx="7239000" cy="1295400"/>
          </a:xfrm>
        </p:spPr>
        <p:txBody>
          <a:bodyPr anchor="b">
            <a:normAutofit/>
          </a:bodyPr>
          <a:lstStyle>
            <a:lvl1pPr marL="0" indent="0" algn="r">
              <a:buNone/>
              <a:defRPr sz="2400" i="1">
                <a:latin typeface="Arial" panose="020B0604020202020204" pitchFamily="34" charset="0"/>
                <a:cs typeface="Arial" panose="020B0604020202020204" pitchFamily="34" charset="0"/>
              </a:defRPr>
            </a:lvl1pPr>
          </a:lstStyle>
          <a:p>
            <a:pPr lvl="0"/>
            <a:r>
              <a:rPr lang="en-US" dirty="0" smtClean="0"/>
              <a:t>1960’s-80’s</a:t>
            </a:r>
          </a:p>
        </p:txBody>
      </p:sp>
    </p:spTree>
    <p:extLst>
      <p:ext uri="{BB962C8B-B14F-4D97-AF65-F5344CB8AC3E}">
        <p14:creationId xmlns:p14="http://schemas.microsoft.com/office/powerpoint/2010/main" val="385010175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Timeline of divestments</a:t>
            </a:r>
            <a:br>
              <a:rPr lang="en-US" dirty="0" smtClean="0"/>
            </a:br>
            <a:endParaRPr lang="en-US" dirty="0"/>
          </a:p>
        </p:txBody>
      </p:sp>
      <p:sp>
        <p:nvSpPr>
          <p:cNvPr id="3" name="Content Placeholder 2"/>
          <p:cNvSpPr>
            <a:spLocks noGrp="1"/>
          </p:cNvSpPr>
          <p:nvPr>
            <p:ph idx="1"/>
          </p:nvPr>
        </p:nvSpPr>
        <p:spPr/>
        <p:txBody>
          <a:bodyPr>
            <a:normAutofit/>
          </a:bodyPr>
          <a:lstStyle/>
          <a:p>
            <a:r>
              <a:rPr lang="en-US" b="1" dirty="0" smtClean="0"/>
              <a:t>1981: </a:t>
            </a:r>
            <a:r>
              <a:rPr lang="en-US" dirty="0" smtClean="0"/>
              <a:t>Phillips pulls back on </a:t>
            </a:r>
            <a:r>
              <a:rPr lang="en-US" dirty="0" smtClean="0"/>
              <a:t>nuclear and coal </a:t>
            </a:r>
          </a:p>
          <a:p>
            <a:r>
              <a:rPr lang="en-US" b="1" dirty="0" smtClean="0"/>
              <a:t>1981</a:t>
            </a:r>
            <a:r>
              <a:rPr lang="en-US" dirty="0" smtClean="0"/>
              <a:t>: </a:t>
            </a:r>
            <a:r>
              <a:rPr lang="en-US" dirty="0" smtClean="0"/>
              <a:t>Gulf Oil writes off nuclear investment</a:t>
            </a:r>
          </a:p>
          <a:p>
            <a:r>
              <a:rPr lang="en-US" b="1" dirty="0" smtClean="0"/>
              <a:t>1982-85</a:t>
            </a:r>
            <a:r>
              <a:rPr lang="en-US" dirty="0" smtClean="0"/>
              <a:t>: Phillips sells off </a:t>
            </a:r>
            <a:r>
              <a:rPr lang="en-US" dirty="0" err="1" smtClean="0"/>
              <a:t>Acurex</a:t>
            </a:r>
            <a:r>
              <a:rPr lang="en-US" dirty="0" smtClean="0"/>
              <a:t> Solar</a:t>
            </a:r>
            <a:endParaRPr lang="en-US" dirty="0" smtClean="0"/>
          </a:p>
          <a:p>
            <a:r>
              <a:rPr lang="en-US" b="1" dirty="0" smtClean="0"/>
              <a:t>1989</a:t>
            </a:r>
            <a:r>
              <a:rPr lang="en-US" dirty="0" smtClean="0"/>
              <a:t>: </a:t>
            </a:r>
            <a:r>
              <a:rPr lang="en-US" dirty="0" smtClean="0"/>
              <a:t>ARCO </a:t>
            </a:r>
            <a:r>
              <a:rPr lang="en-US" dirty="0" smtClean="0"/>
              <a:t>sells </a:t>
            </a:r>
            <a:r>
              <a:rPr lang="en-US" dirty="0" smtClean="0"/>
              <a:t>ARCO Solar</a:t>
            </a:r>
            <a:r>
              <a:rPr lang="en-US" dirty="0" smtClean="0"/>
              <a:t>, which had grown to the world’s largest producer of photovoltaic cells, to </a:t>
            </a:r>
            <a:r>
              <a:rPr lang="en-US" dirty="0" smtClean="0"/>
              <a:t>Siemens</a:t>
            </a:r>
          </a:p>
          <a:p>
            <a:r>
              <a:rPr lang="en-US" b="1" dirty="0" smtClean="0"/>
              <a:t>Mid-1990’s</a:t>
            </a:r>
            <a:r>
              <a:rPr lang="en-US" dirty="0" smtClean="0"/>
              <a:t>: Mobil sells off solar business</a:t>
            </a:r>
            <a:endParaRPr lang="en-US" dirty="0" smtClean="0"/>
          </a:p>
          <a:p>
            <a:r>
              <a:rPr lang="en-US" b="1" dirty="0" smtClean="0"/>
              <a:t>2009: </a:t>
            </a:r>
            <a:r>
              <a:rPr lang="en-US" dirty="0" smtClean="0"/>
              <a:t>Shell sells off solar division</a:t>
            </a:r>
          </a:p>
          <a:p>
            <a:r>
              <a:rPr lang="en-US" b="1" dirty="0" smtClean="0"/>
              <a:t>2011</a:t>
            </a:r>
            <a:r>
              <a:rPr lang="en-US" dirty="0" smtClean="0"/>
              <a:t>: BP sells off BP Solar</a:t>
            </a:r>
          </a:p>
          <a:p>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endParaRPr lang="en-US" dirty="0"/>
          </a:p>
        </p:txBody>
      </p:sp>
      <p:sp>
        <p:nvSpPr>
          <p:cNvPr id="6" name="Text Placeholder 7"/>
          <p:cNvSpPr>
            <a:spLocks noGrp="1"/>
          </p:cNvSpPr>
          <p:nvPr>
            <p:ph type="body" sz="quarter" idx="13"/>
          </p:nvPr>
        </p:nvSpPr>
        <p:spPr>
          <a:xfrm>
            <a:off x="990600" y="381000"/>
            <a:ext cx="7239000" cy="1295400"/>
          </a:xfrm>
        </p:spPr>
        <p:txBody>
          <a:bodyPr anchor="b">
            <a:normAutofit/>
          </a:bodyPr>
          <a:lstStyle>
            <a:lvl1pPr marL="0" indent="0" algn="r">
              <a:buNone/>
              <a:defRPr sz="2400" i="1">
                <a:latin typeface="Arial" panose="020B0604020202020204" pitchFamily="34" charset="0"/>
                <a:cs typeface="Arial" panose="020B0604020202020204" pitchFamily="34" charset="0"/>
              </a:defRPr>
            </a:lvl1pPr>
          </a:lstStyle>
          <a:p>
            <a:pPr lvl="0"/>
            <a:r>
              <a:rPr lang="en-US" dirty="0" smtClean="0"/>
              <a:t>1980’s-90’s</a:t>
            </a:r>
            <a:endParaRPr lang="en-US" dirty="0" smtClean="0"/>
          </a:p>
        </p:txBody>
      </p:sp>
    </p:spTree>
    <p:extLst>
      <p:ext uri="{BB962C8B-B14F-4D97-AF65-F5344CB8AC3E}">
        <p14:creationId xmlns:p14="http://schemas.microsoft.com/office/powerpoint/2010/main" val="52939901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rationales</a:t>
            </a:r>
            <a:endParaRPr lang="en-US" dirty="0"/>
          </a:p>
        </p:txBody>
      </p:sp>
      <p:sp>
        <p:nvSpPr>
          <p:cNvPr id="7" name="Text Placeholder 6"/>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reasoning behind investments and divestments</a:t>
            </a:r>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2572682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Paranoia vs. plenty</a:t>
            </a:r>
            <a:br>
              <a:rPr lang="en-US" dirty="0" smtClean="0"/>
            </a:br>
            <a:endParaRPr lang="en-US" dirty="0"/>
          </a:p>
        </p:txBody>
      </p:sp>
      <p:sp>
        <p:nvSpPr>
          <p:cNvPr id="3" name="Content Placeholder 2"/>
          <p:cNvSpPr>
            <a:spLocks noGrp="1"/>
          </p:cNvSpPr>
          <p:nvPr>
            <p:ph idx="1"/>
          </p:nvPr>
        </p:nvSpPr>
        <p:spPr>
          <a:xfrm>
            <a:off x="762000" y="1750321"/>
            <a:ext cx="6630924" cy="4351337"/>
          </a:xfrm>
        </p:spPr>
        <p:txBody>
          <a:bodyPr>
            <a:normAutofit/>
          </a:bodyPr>
          <a:lstStyle/>
          <a:p>
            <a:pPr marL="0" indent="0">
              <a:buNone/>
            </a:pPr>
            <a:r>
              <a:rPr lang="en-US" b="1" u="sng" dirty="0" smtClean="0">
                <a:solidFill>
                  <a:srgbClr val="00B0F0"/>
                </a:solidFill>
              </a:rPr>
              <a:t>Diversification:</a:t>
            </a:r>
            <a:r>
              <a:rPr lang="en-US" b="1" dirty="0" smtClean="0"/>
              <a:t> </a:t>
            </a:r>
            <a:r>
              <a:rPr lang="en-US" b="1" dirty="0"/>
              <a:t>“The energy </a:t>
            </a:r>
            <a:r>
              <a:rPr lang="en-US" b="1" dirty="0" smtClean="0"/>
              <a:t>problem” </a:t>
            </a:r>
          </a:p>
          <a:p>
            <a:r>
              <a:rPr lang="en-US" b="1" dirty="0" smtClean="0"/>
              <a:t>Gulf, 1975: </a:t>
            </a:r>
            <a:r>
              <a:rPr lang="en-US" dirty="0" smtClean="0"/>
              <a:t>Pursues diversification out of “desperate desire to replace its once-handsome Middle East oil profits” </a:t>
            </a:r>
            <a:r>
              <a:rPr lang="en-US" baseline="30000" dirty="0" smtClean="0"/>
              <a:t>1</a:t>
            </a:r>
            <a:endParaRPr lang="en-US" b="1" baseline="30000" dirty="0" smtClean="0"/>
          </a:p>
          <a:p>
            <a:r>
              <a:rPr lang="en-US" b="1" dirty="0" smtClean="0"/>
              <a:t>1979</a:t>
            </a:r>
            <a:r>
              <a:rPr lang="en-US" dirty="0"/>
              <a:t>: </a:t>
            </a:r>
            <a:r>
              <a:rPr lang="en-US" dirty="0" smtClean="0"/>
              <a:t>“it </a:t>
            </a:r>
            <a:r>
              <a:rPr lang="en-US" dirty="0"/>
              <a:t>has become an article of faith within the industry that the oil giants must begin investing heavily in outside businesses, preparing for that inevitable day when the oil and gas run out</a:t>
            </a:r>
            <a:r>
              <a:rPr lang="en-US" dirty="0" smtClean="0"/>
              <a:t>.” </a:t>
            </a:r>
            <a:r>
              <a:rPr lang="en-US" baseline="30000" dirty="0"/>
              <a:t>2</a:t>
            </a:r>
            <a:endParaRPr lang="en-US" baseline="30000" dirty="0" smtClean="0"/>
          </a:p>
          <a:p>
            <a:r>
              <a:rPr lang="en-US" b="1" dirty="0" smtClean="0"/>
              <a:t>Exxon</a:t>
            </a:r>
            <a:r>
              <a:rPr lang="en-US" b="1" dirty="0"/>
              <a:t>,</a:t>
            </a:r>
            <a:r>
              <a:rPr lang="en-US" dirty="0"/>
              <a:t> </a:t>
            </a:r>
            <a:r>
              <a:rPr lang="en-US" b="1" dirty="0" smtClean="0"/>
              <a:t>1979</a:t>
            </a:r>
            <a:r>
              <a:rPr lang="en-US" dirty="0" smtClean="0"/>
              <a:t>: 14% shortage of oil; reserves down 20% since 1973; “obvious </a:t>
            </a:r>
            <a:r>
              <a:rPr lang="en-US" dirty="0" smtClean="0"/>
              <a:t>need” to </a:t>
            </a:r>
            <a:r>
              <a:rPr lang="en-US" dirty="0" smtClean="0"/>
              <a:t>increase revenue from nonpetroleum </a:t>
            </a:r>
            <a:r>
              <a:rPr lang="en-US" dirty="0" smtClean="0"/>
              <a:t>units </a:t>
            </a:r>
            <a:r>
              <a:rPr lang="en-US" baseline="30000" dirty="0" smtClean="0"/>
              <a:t>3</a:t>
            </a:r>
            <a:endParaRPr lang="en-US" baseline="30000" dirty="0" smtClean="0"/>
          </a:p>
        </p:txBody>
      </p:sp>
      <p:sp>
        <p:nvSpPr>
          <p:cNvPr id="4" name="Footer Placeholder 3"/>
          <p:cNvSpPr>
            <a:spLocks noGrp="1"/>
          </p:cNvSpPr>
          <p:nvPr>
            <p:ph type="ftr" sz="quarter" idx="11"/>
          </p:nvPr>
        </p:nvSpPr>
        <p:spPr>
          <a:xfrm rot="16200000">
            <a:off x="5468508" y="3065894"/>
            <a:ext cx="6588988" cy="762000"/>
          </a:xfrm>
        </p:spPr>
        <p:txBody>
          <a:bodyPr/>
          <a:lstStyle/>
          <a:p>
            <a:r>
              <a:rPr lang="en-US" sz="900" dirty="0" smtClean="0"/>
              <a:t>1: </a:t>
            </a:r>
            <a:r>
              <a:rPr lang="en-US" sz="900" dirty="0"/>
              <a:t>"Gulf's stunning break with oil tradition." </a:t>
            </a:r>
            <a:r>
              <a:rPr lang="en-US" sz="900" i="1" dirty="0"/>
              <a:t>Business Week</a:t>
            </a:r>
            <a:r>
              <a:rPr lang="en-US" sz="900" dirty="0"/>
              <a:t>, June 30, 1975: 29-30</a:t>
            </a:r>
            <a:r>
              <a:rPr lang="en-US" sz="900" dirty="0" smtClean="0"/>
              <a:t>.</a:t>
            </a:r>
          </a:p>
          <a:p>
            <a:r>
              <a:rPr lang="en-US" sz="900" dirty="0" smtClean="0"/>
              <a:t>2</a:t>
            </a:r>
            <a:r>
              <a:rPr lang="en-US" sz="900" dirty="0" smtClean="0"/>
              <a:t>: </a:t>
            </a:r>
            <a:r>
              <a:rPr lang="en-US" sz="900" dirty="0"/>
              <a:t>"Shell Oil: Bucking an industry trend by driving deeper into oil." </a:t>
            </a:r>
            <a:r>
              <a:rPr lang="en-US" sz="900" i="1" dirty="0"/>
              <a:t>Business Week</a:t>
            </a:r>
            <a:r>
              <a:rPr lang="en-US" sz="900" dirty="0"/>
              <a:t>, December 3, 1979: 92-96</a:t>
            </a:r>
            <a:r>
              <a:rPr lang="en-US" sz="900" dirty="0" smtClean="0"/>
              <a:t>.</a:t>
            </a:r>
          </a:p>
          <a:p>
            <a:r>
              <a:rPr lang="en-US" sz="900" dirty="0"/>
              <a:t>3</a:t>
            </a:r>
            <a:r>
              <a:rPr lang="en-US" sz="900" dirty="0" smtClean="0"/>
              <a:t>: </a:t>
            </a:r>
            <a:r>
              <a:rPr lang="en-US" sz="900" dirty="0"/>
              <a:t>"Exxon: Searching for another game that equals oil in size." </a:t>
            </a:r>
            <a:r>
              <a:rPr lang="en-US" sz="900" i="1" dirty="0"/>
              <a:t>Business Week</a:t>
            </a:r>
            <a:r>
              <a:rPr lang="en-US" sz="900" dirty="0"/>
              <a:t>, July 16, 1979: 80-81</a:t>
            </a:r>
            <a:r>
              <a:rPr lang="en-US" sz="900" dirty="0" smtClean="0"/>
              <a:t>.</a:t>
            </a:r>
          </a:p>
        </p:txBody>
      </p:sp>
      <p:sp>
        <p:nvSpPr>
          <p:cNvPr id="5" name="Title 4"/>
          <p:cNvSpPr txBox="1">
            <a:spLocks/>
          </p:cNvSpPr>
          <p:nvPr/>
        </p:nvSpPr>
        <p:spPr>
          <a:xfrm>
            <a:off x="946404" y="356394"/>
            <a:ext cx="726948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pPr algn="r"/>
            <a:r>
              <a:rPr lang="en-US" sz="2800" i="1" dirty="0">
                <a:latin typeface="Arial" panose="020B0604020202020204" pitchFamily="34" charset="0"/>
                <a:cs typeface="Arial" panose="020B0604020202020204" pitchFamily="34" charset="0"/>
              </a:rPr>
              <a:t>t</a:t>
            </a:r>
            <a:r>
              <a:rPr lang="en-US" sz="2800" i="1" dirty="0" smtClean="0">
                <a:latin typeface="Arial" panose="020B0604020202020204" pitchFamily="34" charset="0"/>
                <a:cs typeface="Arial" panose="020B0604020202020204" pitchFamily="34" charset="0"/>
              </a:rPr>
              <a:t>he future of oil</a:t>
            </a:r>
            <a:endParaRPr lang="en-US" sz="2800" i="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762000" y="1750322"/>
            <a:ext cx="644652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b="1" u="sng" dirty="0" smtClean="0">
                <a:solidFill>
                  <a:srgbClr val="FF0000"/>
                </a:solidFill>
              </a:rPr>
              <a:t>Divestment:</a:t>
            </a:r>
            <a:r>
              <a:rPr lang="en-US" b="1" dirty="0" smtClean="0"/>
              <a:t> The “oil glut”</a:t>
            </a:r>
          </a:p>
          <a:p>
            <a:pPr marL="0" indent="0">
              <a:buNone/>
            </a:pPr>
            <a:r>
              <a:rPr lang="en-US" b="1" dirty="0"/>
              <a:t>1989:</a:t>
            </a:r>
            <a:r>
              <a:rPr lang="en-US" dirty="0"/>
              <a:t> “Thanks to the return of cheap and easy oil and to fading memories of the gasoline lines of the 1970s, petroleum consumption suddenly is surging worldwide” </a:t>
            </a:r>
            <a:r>
              <a:rPr lang="en-US" baseline="30000" dirty="0"/>
              <a:t>1</a:t>
            </a:r>
            <a:endParaRPr lang="en-US" dirty="0" smtClean="0"/>
          </a:p>
          <a:p>
            <a:pPr marL="0" indent="0">
              <a:buNone/>
            </a:pPr>
            <a:r>
              <a:rPr lang="en-US" dirty="0" smtClean="0"/>
              <a:t>Oil </a:t>
            </a:r>
            <a:r>
              <a:rPr lang="en-US" dirty="0"/>
              <a:t>companies pursued </a:t>
            </a:r>
            <a:r>
              <a:rPr lang="en-US" b="1" dirty="0"/>
              <a:t>“divestment and focus”</a:t>
            </a:r>
            <a:r>
              <a:rPr lang="en-US" dirty="0"/>
              <a:t> strategies in response to sharply reduced revenues</a:t>
            </a:r>
          </a:p>
          <a:p>
            <a:pPr marL="0" indent="0">
              <a:buNone/>
            </a:pPr>
            <a:r>
              <a:rPr lang="en-US" dirty="0"/>
              <a:t>Some still saw a need to diversify – but not in renewables</a:t>
            </a:r>
          </a:p>
          <a:p>
            <a:pPr lvl="1"/>
            <a:r>
              <a:rPr lang="en-US" dirty="0"/>
              <a:t>Exxon CEO Cliff Garvin described the oil glut as “temporary” and continued his company’s search for a “bridge” between fossil fuels and renewable fuels -- shale </a:t>
            </a:r>
            <a:r>
              <a:rPr lang="en-US" dirty="0" smtClean="0"/>
              <a:t>oil </a:t>
            </a:r>
            <a:r>
              <a:rPr lang="en-US" baseline="30000" dirty="0"/>
              <a:t>2</a:t>
            </a:r>
            <a:endParaRPr lang="en-US" b="1" baseline="30000" dirty="0" smtClean="0"/>
          </a:p>
        </p:txBody>
      </p:sp>
      <p:sp>
        <p:nvSpPr>
          <p:cNvPr id="7" name="Footer Placeholder 3"/>
          <p:cNvSpPr txBox="1">
            <a:spLocks/>
          </p:cNvSpPr>
          <p:nvPr/>
        </p:nvSpPr>
        <p:spPr>
          <a:xfrm rot="16200000">
            <a:off x="5419271" y="3115128"/>
            <a:ext cx="6687458" cy="762000"/>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tx2">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1: </a:t>
            </a:r>
            <a:r>
              <a:rPr lang="en-US" sz="900" dirty="0"/>
              <a:t>Tanner, James. "Petroleum to Keep Rank as Most Valuable Commodity." </a:t>
            </a:r>
            <a:r>
              <a:rPr lang="en-US" sz="900" i="1" dirty="0"/>
              <a:t>The Wall Street Journal</a:t>
            </a:r>
            <a:r>
              <a:rPr lang="en-US" sz="900" dirty="0"/>
              <a:t>, Mar 6, 1989: </a:t>
            </a:r>
            <a:r>
              <a:rPr lang="en-US" sz="900" dirty="0" smtClean="0"/>
              <a:t>A5.</a:t>
            </a:r>
          </a:p>
          <a:p>
            <a:r>
              <a:rPr lang="en-US" sz="900" dirty="0"/>
              <a:t>2</a:t>
            </a:r>
            <a:r>
              <a:rPr lang="en-US" sz="900" dirty="0" smtClean="0"/>
              <a:t>: Tracy, Eleanor Johnson. "Exxon Gets Serious About Shale." </a:t>
            </a:r>
            <a:r>
              <a:rPr lang="en-US" sz="900" i="1" dirty="0" smtClean="0"/>
              <a:t>Fortune</a:t>
            </a:r>
            <a:r>
              <a:rPr lang="en-US" sz="900" dirty="0" smtClean="0"/>
              <a:t>, May 18, 1981: 62-64.</a:t>
            </a:r>
          </a:p>
        </p:txBody>
      </p:sp>
    </p:spTree>
    <p:extLst>
      <p:ext uri="{BB962C8B-B14F-4D97-AF65-F5344CB8AC3E}">
        <p14:creationId xmlns:p14="http://schemas.microsoft.com/office/powerpoint/2010/main" val="32878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ntr" presetSubtype="0" fill="hold" grpId="0" nodeType="with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Core competencies</a:t>
            </a:r>
            <a:br>
              <a:rPr lang="en-US" dirty="0" smtClean="0"/>
            </a:br>
            <a:endParaRPr lang="en-US" dirty="0"/>
          </a:p>
        </p:txBody>
      </p:sp>
      <p:sp>
        <p:nvSpPr>
          <p:cNvPr id="6" name="Content Placeholder 5"/>
          <p:cNvSpPr>
            <a:spLocks noGrp="1"/>
          </p:cNvSpPr>
          <p:nvPr>
            <p:ph idx="1"/>
          </p:nvPr>
        </p:nvSpPr>
        <p:spPr>
          <a:xfrm>
            <a:off x="838200" y="1828801"/>
            <a:ext cx="6446520" cy="4351337"/>
          </a:xfrm>
        </p:spPr>
        <p:txBody>
          <a:bodyPr>
            <a:normAutofit fontScale="92500" lnSpcReduction="10000"/>
          </a:bodyPr>
          <a:lstStyle/>
          <a:p>
            <a:pPr marL="0" indent="0">
              <a:buNone/>
            </a:pPr>
            <a:r>
              <a:rPr lang="en-US" b="1" u="sng" dirty="0" smtClean="0">
                <a:solidFill>
                  <a:srgbClr val="00B0F0"/>
                </a:solidFill>
              </a:rPr>
              <a:t>Diversification:</a:t>
            </a:r>
            <a:r>
              <a:rPr lang="en-US" b="1" dirty="0" smtClean="0">
                <a:solidFill>
                  <a:srgbClr val="00B0F0"/>
                </a:solidFill>
              </a:rPr>
              <a:t> </a:t>
            </a:r>
          </a:p>
          <a:p>
            <a:r>
              <a:rPr lang="en-US" b="1" dirty="0" smtClean="0"/>
              <a:t>1968</a:t>
            </a:r>
            <a:r>
              <a:rPr lang="en-US" dirty="0" smtClean="0"/>
              <a:t>: oil industry’s move into coal described as “</a:t>
            </a:r>
            <a:r>
              <a:rPr lang="en-US" b="1" dirty="0" smtClean="0"/>
              <a:t>natural</a:t>
            </a:r>
            <a:r>
              <a:rPr lang="en-US" dirty="0" smtClean="0"/>
              <a:t>” due to massive mineral leaseholds and skilled </a:t>
            </a:r>
            <a:r>
              <a:rPr lang="en-US" dirty="0" smtClean="0"/>
              <a:t>geologists </a:t>
            </a:r>
            <a:r>
              <a:rPr lang="en-US" baseline="30000" dirty="0" smtClean="0"/>
              <a:t>1</a:t>
            </a:r>
            <a:endParaRPr lang="en-US" baseline="30000" dirty="0" smtClean="0"/>
          </a:p>
          <a:p>
            <a:r>
              <a:rPr lang="en-US" b="1" dirty="0" smtClean="0"/>
              <a:t>1973</a:t>
            </a:r>
            <a:r>
              <a:rPr lang="en-US" dirty="0" smtClean="0"/>
              <a:t>: </a:t>
            </a:r>
            <a:r>
              <a:rPr lang="en-US" dirty="0" smtClean="0"/>
              <a:t>“uranium separation is essentially a chemical processing problem, and Exxon ‘has broad experience in building and operating complex processing plants</a:t>
            </a:r>
            <a:r>
              <a:rPr lang="en-US" dirty="0" smtClean="0"/>
              <a:t>.’” </a:t>
            </a:r>
            <a:r>
              <a:rPr lang="en-US" baseline="30000" dirty="0" smtClean="0"/>
              <a:t>2</a:t>
            </a:r>
            <a:endParaRPr lang="en-US" baseline="30000" dirty="0" smtClean="0"/>
          </a:p>
          <a:p>
            <a:r>
              <a:rPr lang="en-US" b="1" dirty="0" smtClean="0"/>
              <a:t>Shell</a:t>
            </a:r>
            <a:r>
              <a:rPr lang="en-US" b="1" dirty="0"/>
              <a:t>, 1977</a:t>
            </a:r>
            <a:r>
              <a:rPr lang="en-US" dirty="0"/>
              <a:t>: “The firms that make up the United States energy industry have the </a:t>
            </a:r>
            <a:r>
              <a:rPr lang="en-US" b="1" dirty="0"/>
              <a:t>expertise and the experience</a:t>
            </a:r>
            <a:r>
              <a:rPr lang="en-US" dirty="0"/>
              <a:t>, as well as the willingness to take financial risks, that will be needed to provide the best possible mix of energy sources at the lowest possible cost</a:t>
            </a:r>
            <a:r>
              <a:rPr lang="en-US" dirty="0" smtClean="0"/>
              <a:t>.” </a:t>
            </a:r>
            <a:r>
              <a:rPr lang="en-US" baseline="30000" dirty="0" smtClean="0"/>
              <a:t>3</a:t>
            </a:r>
            <a:endParaRPr lang="en-US" baseline="30000" dirty="0"/>
          </a:p>
          <a:p>
            <a:r>
              <a:rPr lang="en-US" b="1" dirty="0" smtClean="0"/>
              <a:t>Exxon, 1977</a:t>
            </a:r>
            <a:r>
              <a:rPr lang="en-US" dirty="0"/>
              <a:t>: </a:t>
            </a:r>
            <a:r>
              <a:rPr lang="en-US" dirty="0" smtClean="0"/>
              <a:t>diversifies “with </a:t>
            </a:r>
            <a:r>
              <a:rPr lang="en-US" b="1" dirty="0"/>
              <a:t>complementarity in </a:t>
            </a:r>
            <a:r>
              <a:rPr lang="en-US" b="1" dirty="0" smtClean="0"/>
              <a:t>mind</a:t>
            </a:r>
            <a:r>
              <a:rPr lang="en-US" dirty="0" smtClean="0"/>
              <a:t>” </a:t>
            </a:r>
            <a:r>
              <a:rPr lang="en-US" baseline="30000" dirty="0" smtClean="0"/>
              <a:t>4</a:t>
            </a:r>
            <a:endParaRPr lang="en-US" baseline="30000" dirty="0" smtClean="0"/>
          </a:p>
          <a:p>
            <a:pPr lvl="1"/>
            <a:r>
              <a:rPr lang="en-US" dirty="0" smtClean="0"/>
              <a:t>“Exxon’s </a:t>
            </a:r>
            <a:r>
              <a:rPr lang="en-US" dirty="0"/>
              <a:t>coal companies, </a:t>
            </a:r>
            <a:r>
              <a:rPr lang="en-US" b="1" dirty="0"/>
              <a:t>benefiting from the resources of their parent</a:t>
            </a:r>
            <a:r>
              <a:rPr lang="en-US" dirty="0"/>
              <a:t>, quickly became industry leaders in productivity, personnel management, and safety. They were also showing a modest profit by 1980</a:t>
            </a:r>
            <a:r>
              <a:rPr lang="en-US" dirty="0" smtClean="0"/>
              <a:t>.”</a:t>
            </a:r>
            <a:endParaRPr lang="en-US" dirty="0"/>
          </a:p>
        </p:txBody>
      </p:sp>
      <p:sp>
        <p:nvSpPr>
          <p:cNvPr id="7" name="Text Placeholder 6"/>
          <p:cNvSpPr>
            <a:spLocks noGrp="1"/>
          </p:cNvSpPr>
          <p:nvPr>
            <p:ph type="body" sz="quarter" idx="13"/>
          </p:nvPr>
        </p:nvSpPr>
        <p:spPr/>
        <p:txBody>
          <a:bodyPr/>
          <a:lstStyle/>
          <a:p>
            <a:r>
              <a:rPr lang="en-US" dirty="0"/>
              <a:t>e</a:t>
            </a:r>
            <a:r>
              <a:rPr lang="en-US" dirty="0" smtClean="0"/>
              <a:t>xpertise and synergy</a:t>
            </a:r>
            <a:endParaRPr lang="en-US" dirty="0"/>
          </a:p>
        </p:txBody>
      </p:sp>
      <p:sp>
        <p:nvSpPr>
          <p:cNvPr id="8" name="Content Placeholder 5"/>
          <p:cNvSpPr txBox="1">
            <a:spLocks/>
          </p:cNvSpPr>
          <p:nvPr/>
        </p:nvSpPr>
        <p:spPr>
          <a:xfrm>
            <a:off x="838200" y="1828800"/>
            <a:ext cx="644652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b="1" u="sng" dirty="0" smtClean="0">
                <a:solidFill>
                  <a:srgbClr val="FF0000"/>
                </a:solidFill>
              </a:rPr>
              <a:t>Divestment:</a:t>
            </a:r>
            <a:r>
              <a:rPr lang="en-US" b="1" dirty="0" smtClean="0">
                <a:solidFill>
                  <a:srgbClr val="FF0000"/>
                </a:solidFill>
              </a:rPr>
              <a:t> </a:t>
            </a:r>
          </a:p>
          <a:p>
            <a:pPr marL="0" indent="0">
              <a:buFont typeface="Arial" pitchFamily="34" charset="0"/>
              <a:buNone/>
            </a:pPr>
            <a:r>
              <a:rPr lang="en-US" dirty="0" smtClean="0"/>
              <a:t>Broad, unrelated diversification projects were the first to go:</a:t>
            </a:r>
          </a:p>
          <a:p>
            <a:pPr lvl="1"/>
            <a:r>
              <a:rPr lang="en-US" b="1" dirty="0" smtClean="0"/>
              <a:t>Gulf</a:t>
            </a:r>
            <a:r>
              <a:rPr lang="en-US" b="1" dirty="0"/>
              <a:t>, 1977</a:t>
            </a:r>
            <a:r>
              <a:rPr lang="en-US" dirty="0"/>
              <a:t>: “No longer will Gulf toy with making acquisitions outside the energy field […] We have decided to </a:t>
            </a:r>
            <a:r>
              <a:rPr lang="en-US" b="1" dirty="0"/>
              <a:t>stick with the things we know best</a:t>
            </a:r>
            <a:r>
              <a:rPr lang="en-US" dirty="0"/>
              <a:t> [oil, coal, and uranium</a:t>
            </a:r>
            <a:r>
              <a:rPr lang="en-US" dirty="0" smtClean="0"/>
              <a:t>].” </a:t>
            </a:r>
            <a:r>
              <a:rPr lang="en-US" baseline="30000" dirty="0" smtClean="0"/>
              <a:t>1</a:t>
            </a:r>
            <a:endParaRPr lang="en-US" baseline="30000" dirty="0" smtClean="0"/>
          </a:p>
          <a:p>
            <a:pPr lvl="1"/>
            <a:r>
              <a:rPr lang="en-US" b="1" dirty="0" smtClean="0"/>
              <a:t>1981</a:t>
            </a:r>
            <a:r>
              <a:rPr lang="en-US" dirty="0" smtClean="0"/>
              <a:t>: Failures at Exxon Enterprises blamed on “oilmen with little knowledge of </a:t>
            </a:r>
            <a:r>
              <a:rPr lang="en-US" dirty="0" smtClean="0"/>
              <a:t>manufacturing” </a:t>
            </a:r>
            <a:r>
              <a:rPr lang="en-US" baseline="30000" dirty="0" smtClean="0"/>
              <a:t>2</a:t>
            </a:r>
            <a:endParaRPr lang="en-US" baseline="30000" dirty="0" smtClean="0"/>
          </a:p>
          <a:p>
            <a:r>
              <a:rPr lang="en-US" b="1" dirty="0" smtClean="0"/>
              <a:t>Arco, 1989</a:t>
            </a:r>
            <a:r>
              <a:rPr lang="en-US" dirty="0" smtClean="0"/>
              <a:t>: sold off </a:t>
            </a:r>
            <a:r>
              <a:rPr lang="en-US" dirty="0" smtClean="0"/>
              <a:t>solar </a:t>
            </a:r>
            <a:r>
              <a:rPr lang="en-US" dirty="0" smtClean="0"/>
              <a:t>to “concentrate on its </a:t>
            </a:r>
            <a:r>
              <a:rPr lang="en-US" b="1" dirty="0" smtClean="0"/>
              <a:t>core</a:t>
            </a:r>
            <a:r>
              <a:rPr lang="en-US" dirty="0" smtClean="0"/>
              <a:t> oil, gas, coal, and chemicals </a:t>
            </a:r>
            <a:r>
              <a:rPr lang="en-US" dirty="0" smtClean="0"/>
              <a:t>business” </a:t>
            </a:r>
            <a:r>
              <a:rPr lang="en-US" baseline="30000" dirty="0" smtClean="0"/>
              <a:t>3</a:t>
            </a:r>
            <a:endParaRPr lang="en-US" baseline="30000" dirty="0" smtClean="0"/>
          </a:p>
          <a:p>
            <a:pPr lvl="1"/>
            <a:r>
              <a:rPr lang="en-US" dirty="0" smtClean="0"/>
              <a:t>In 1998, re-defined “</a:t>
            </a:r>
            <a:r>
              <a:rPr lang="en-US" b="1" dirty="0" smtClean="0"/>
              <a:t>core</a:t>
            </a:r>
            <a:r>
              <a:rPr lang="en-US" dirty="0" smtClean="0"/>
              <a:t>” again and described coal as “</a:t>
            </a:r>
            <a:r>
              <a:rPr lang="en-US" b="1" dirty="0" smtClean="0"/>
              <a:t>noncore</a:t>
            </a:r>
            <a:r>
              <a:rPr lang="en-US" dirty="0" smtClean="0"/>
              <a:t>” </a:t>
            </a:r>
            <a:r>
              <a:rPr lang="en-US" baseline="30000" dirty="0" smtClean="0"/>
              <a:t>4</a:t>
            </a:r>
            <a:endParaRPr lang="en-US" baseline="30000" dirty="0" smtClean="0"/>
          </a:p>
          <a:p>
            <a:r>
              <a:rPr lang="en-US" b="1" dirty="0" smtClean="0"/>
              <a:t>1990’s</a:t>
            </a:r>
            <a:r>
              <a:rPr lang="en-US" dirty="0" smtClean="0"/>
              <a:t>: reduced revenue from </a:t>
            </a:r>
            <a:r>
              <a:rPr lang="en-US" b="1" dirty="0" smtClean="0"/>
              <a:t>“core”</a:t>
            </a:r>
            <a:r>
              <a:rPr lang="en-US" dirty="0" smtClean="0"/>
              <a:t> operating segments pushes Shell, Arco and others out of coal</a:t>
            </a:r>
            <a:endParaRPr lang="en-US" dirty="0"/>
          </a:p>
        </p:txBody>
      </p:sp>
      <p:sp>
        <p:nvSpPr>
          <p:cNvPr id="9" name="Footer Placeholder 3"/>
          <p:cNvSpPr txBox="1">
            <a:spLocks/>
          </p:cNvSpPr>
          <p:nvPr/>
        </p:nvSpPr>
        <p:spPr>
          <a:xfrm rot="16200000">
            <a:off x="5419271" y="3115128"/>
            <a:ext cx="6687458" cy="762000"/>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tx2">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1: </a:t>
            </a:r>
            <a:r>
              <a:rPr lang="en-US" sz="900" dirty="0"/>
              <a:t>Tanner, James C. 1968. "U.S. Oil Firms Scramble for Other Minerals As Proven Reserves Slump, Expenses Soar</a:t>
            </a:r>
            <a:r>
              <a:rPr lang="en-US" sz="900" dirty="0" smtClean="0"/>
              <a:t>."</a:t>
            </a:r>
          </a:p>
          <a:p>
            <a:r>
              <a:rPr lang="en-US" sz="900" dirty="0" smtClean="0"/>
              <a:t>2: </a:t>
            </a:r>
            <a:r>
              <a:rPr lang="en-US" sz="900" dirty="0"/>
              <a:t>Business Week. 1973. "GE and Exxon join to make nuclear fuel." Business Week, June 30: 28</a:t>
            </a:r>
            <a:r>
              <a:rPr lang="en-US" sz="900" dirty="0" smtClean="0"/>
              <a:t>.</a:t>
            </a:r>
          </a:p>
          <a:p>
            <a:r>
              <a:rPr lang="en-US" sz="900" dirty="0" smtClean="0"/>
              <a:t>3: </a:t>
            </a:r>
            <a:r>
              <a:rPr lang="en-US" sz="900" dirty="0"/>
              <a:t>Shell Oil Company. </a:t>
            </a:r>
            <a:r>
              <a:rPr lang="en-US" sz="900" i="1" dirty="0"/>
              <a:t>Shell Oil Company Annual Report -- 1979.</a:t>
            </a:r>
            <a:r>
              <a:rPr lang="en-US" sz="900" dirty="0"/>
              <a:t> Ann Arbor: ProQuest Annual Reports, 1979</a:t>
            </a:r>
            <a:r>
              <a:rPr lang="en-US" sz="900" dirty="0" smtClean="0"/>
              <a:t>.</a:t>
            </a:r>
          </a:p>
          <a:p>
            <a:r>
              <a:rPr lang="en-US" sz="900" dirty="0" smtClean="0"/>
              <a:t>4: </a:t>
            </a:r>
            <a:r>
              <a:rPr lang="en-US" sz="900" dirty="0" err="1"/>
              <a:t>Uttal</a:t>
            </a:r>
            <a:r>
              <a:rPr lang="en-US" sz="900" dirty="0"/>
              <a:t>, Bro. "Exxon has its eye on more than just oil." </a:t>
            </a:r>
            <a:r>
              <a:rPr lang="en-US" sz="900" i="1" dirty="0"/>
              <a:t>Fortune</a:t>
            </a:r>
            <a:r>
              <a:rPr lang="en-US" sz="900" dirty="0"/>
              <a:t>, April 1977: 166-168</a:t>
            </a:r>
            <a:r>
              <a:rPr lang="en-US" sz="900" dirty="0" smtClean="0"/>
              <a:t>.</a:t>
            </a:r>
            <a:endParaRPr lang="en-US" sz="900" dirty="0"/>
          </a:p>
        </p:txBody>
      </p:sp>
      <p:sp>
        <p:nvSpPr>
          <p:cNvPr id="10" name="Footer Placeholder 3"/>
          <p:cNvSpPr txBox="1">
            <a:spLocks/>
          </p:cNvSpPr>
          <p:nvPr/>
        </p:nvSpPr>
        <p:spPr>
          <a:xfrm rot="16200000">
            <a:off x="5419271" y="3107871"/>
            <a:ext cx="6687458" cy="762000"/>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tx2">
                    <a:lumMod val="20000"/>
                    <a:lumOff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1: </a:t>
            </a:r>
            <a:r>
              <a:rPr lang="en-US" sz="900" dirty="0"/>
              <a:t>"Gulf Oil goes back to what it knows best." </a:t>
            </a:r>
            <a:r>
              <a:rPr lang="en-US" sz="900" i="1" dirty="0"/>
              <a:t>Business Week</a:t>
            </a:r>
            <a:r>
              <a:rPr lang="en-US" sz="900" dirty="0"/>
              <a:t>, January 31, 1977: 78-80</a:t>
            </a:r>
            <a:r>
              <a:rPr lang="en-US" sz="900" dirty="0" smtClean="0"/>
              <a:t>.</a:t>
            </a:r>
            <a:endParaRPr lang="en-US" sz="900" dirty="0"/>
          </a:p>
          <a:p>
            <a:r>
              <a:rPr lang="en-US" sz="900" dirty="0" smtClean="0"/>
              <a:t>2: </a:t>
            </a:r>
            <a:r>
              <a:rPr lang="en-US" sz="900" dirty="0" err="1"/>
              <a:t>Beman</a:t>
            </a:r>
            <a:r>
              <a:rPr lang="en-US" sz="900" dirty="0"/>
              <a:t>, Lewis. 1981. "Exxon's $600-Million Mistake." Fortune, October 19: 68-87</a:t>
            </a:r>
            <a:r>
              <a:rPr lang="en-US" sz="900" dirty="0" smtClean="0"/>
              <a:t>.</a:t>
            </a:r>
          </a:p>
          <a:p>
            <a:r>
              <a:rPr lang="en-US" sz="900" dirty="0" smtClean="0"/>
              <a:t>3: </a:t>
            </a:r>
            <a:r>
              <a:rPr lang="en-US" sz="900" dirty="0" err="1"/>
              <a:t>Rosewicz</a:t>
            </a:r>
            <a:r>
              <a:rPr lang="en-US" sz="900" dirty="0"/>
              <a:t>, </a:t>
            </a:r>
            <a:r>
              <a:rPr lang="en-US" sz="900" dirty="0" smtClean="0"/>
              <a:t>Barbara. </a:t>
            </a:r>
            <a:r>
              <a:rPr lang="en-US" sz="900" dirty="0"/>
              <a:t>1989. "Arco Is Trying to Sell Solar-Panel Unit, Reversing Move Into Alternative Energy</a:t>
            </a:r>
            <a:r>
              <a:rPr lang="en-US" sz="900" dirty="0" smtClean="0"/>
              <a:t>.”</a:t>
            </a:r>
          </a:p>
          <a:p>
            <a:r>
              <a:rPr lang="en-US" sz="900" dirty="0" smtClean="0"/>
              <a:t>4: </a:t>
            </a:r>
            <a:r>
              <a:rPr lang="en-US" sz="900" dirty="0"/>
              <a:t>Ewing, </a:t>
            </a:r>
            <a:r>
              <a:rPr lang="en-US" sz="900" dirty="0" err="1"/>
              <a:t>Terzah</a:t>
            </a:r>
            <a:r>
              <a:rPr lang="en-US" sz="900" dirty="0"/>
              <a:t>. "Atlantic Richfield Is in Talks to Sell U.S. Coal Business to Beacon Group</a:t>
            </a:r>
            <a:r>
              <a:rPr lang="en-US" sz="900" dirty="0" smtClean="0"/>
              <a:t>.”</a:t>
            </a:r>
            <a:endParaRPr lang="en-US" sz="900" dirty="0"/>
          </a:p>
        </p:txBody>
      </p:sp>
    </p:spTree>
    <p:extLst>
      <p:ext uri="{BB962C8B-B14F-4D97-AF65-F5344CB8AC3E}">
        <p14:creationId xmlns:p14="http://schemas.microsoft.com/office/powerpoint/2010/main" val="37478557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xEl>
                                              <p:pRg st="0" end="0"/>
                                            </p:txEl>
                                          </p:spTgt>
                                        </p:tgtEl>
                                      </p:cBhvr>
                                    </p:animEffect>
                                    <p:set>
                                      <p:cBhvr>
                                        <p:cTn id="7" dur="1" fill="hold">
                                          <p:stCondLst>
                                            <p:cond delay="499"/>
                                          </p:stCondLst>
                                        </p:cTn>
                                        <p:tgtEl>
                                          <p:spTgt spid="6">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xEl>
                                              <p:pRg st="1" end="1"/>
                                            </p:txEl>
                                          </p:spTgt>
                                        </p:tgtEl>
                                      </p:cBhvr>
                                    </p:animEffect>
                                    <p:set>
                                      <p:cBhvr>
                                        <p:cTn id="10" dur="1" fill="hold">
                                          <p:stCondLst>
                                            <p:cond delay="499"/>
                                          </p:stCondLst>
                                        </p:cTn>
                                        <p:tgtEl>
                                          <p:spTgt spid="6">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xEl>
                                              <p:pRg st="2" end="2"/>
                                            </p:txEl>
                                          </p:spTgt>
                                        </p:tgtEl>
                                      </p:cBhvr>
                                    </p:animEffect>
                                    <p:set>
                                      <p:cBhvr>
                                        <p:cTn id="13" dur="1" fill="hold">
                                          <p:stCondLst>
                                            <p:cond delay="499"/>
                                          </p:stCondLst>
                                        </p:cTn>
                                        <p:tgtEl>
                                          <p:spTgt spid="6">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xEl>
                                              <p:pRg st="3" end="3"/>
                                            </p:txEl>
                                          </p:spTgt>
                                        </p:tgtEl>
                                      </p:cBhvr>
                                    </p:animEffect>
                                    <p:set>
                                      <p:cBhvr>
                                        <p:cTn id="16" dur="1" fill="hold">
                                          <p:stCondLst>
                                            <p:cond delay="499"/>
                                          </p:stCondLst>
                                        </p:cTn>
                                        <p:tgtEl>
                                          <p:spTgt spid="6">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
                                            <p:txEl>
                                              <p:pRg st="4" end="4"/>
                                            </p:txEl>
                                          </p:spTgt>
                                        </p:tgtEl>
                                      </p:cBhvr>
                                    </p:animEffect>
                                    <p:set>
                                      <p:cBhvr>
                                        <p:cTn id="19" dur="1" fill="hold">
                                          <p:stCondLst>
                                            <p:cond delay="499"/>
                                          </p:stCondLst>
                                        </p:cTn>
                                        <p:tgtEl>
                                          <p:spTgt spid="6">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
                                            <p:txEl>
                                              <p:pRg st="5" end="5"/>
                                            </p:txEl>
                                          </p:spTgt>
                                        </p:tgtEl>
                                      </p:cBhvr>
                                    </p:animEffect>
                                    <p:set>
                                      <p:cBhvr>
                                        <p:cTn id="22" dur="1" fill="hold">
                                          <p:stCondLst>
                                            <p:cond delay="499"/>
                                          </p:stCondLst>
                                        </p:cTn>
                                        <p:tgtEl>
                                          <p:spTgt spid="6">
                                            <p:txEl>
                                              <p:pRg st="5" end="5"/>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grpId="0" nodeType="withEffect">
                                  <p:stCondLst>
                                    <p:cond delay="4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p:bldP spid="9" grpId="0"/>
      <p:bldP spid="10" grpId="0"/>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TM03457515[[fn=View]]</Template>
  <TotalTime>9822</TotalTime>
  <Words>4407</Words>
  <Application>Microsoft Office PowerPoint</Application>
  <PresentationFormat>On-screen Show (4:3)</PresentationFormat>
  <Paragraphs>312</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View</vt:lpstr>
      <vt:lpstr>Oil Industry Investments in Alternative Energy: Comparative Rationales for Diversification and Divestment</vt:lpstr>
      <vt:lpstr> Research questions </vt:lpstr>
      <vt:lpstr>Why this topic? </vt:lpstr>
      <vt:lpstr>timelines</vt:lpstr>
      <vt:lpstr>Timeline of investments </vt:lpstr>
      <vt:lpstr>Timeline of divestments </vt:lpstr>
      <vt:lpstr>rationales</vt:lpstr>
      <vt:lpstr>Paranoia vs. plenty </vt:lpstr>
      <vt:lpstr>Core competencies </vt:lpstr>
      <vt:lpstr>Prospects for alternatives </vt:lpstr>
      <vt:lpstr>The “whiplash effect” </vt:lpstr>
      <vt:lpstr>Windfalls and shortfalls </vt:lpstr>
      <vt:lpstr>conclusions</vt:lpstr>
      <vt:lpstr>Conclusions </vt:lpstr>
      <vt:lpstr>Then versus now </vt:lpstr>
      <vt:lpstr>Conclusions </vt:lpstr>
      <vt:lpstr>Next steps </vt:lpstr>
      <vt:lpstr>Thank you!</vt:lpstr>
      <vt:lpstr>Conclusions </vt:lpstr>
      <vt:lpstr>Conclusions </vt:lpstr>
      <vt:lpstr>Contemporary investments </vt:lpstr>
      <vt:lpstr>Timeline of divestments </vt:lpstr>
      <vt:lpstr>Existing scholarship </vt:lpstr>
    </vt:vector>
  </TitlesOfParts>
  <Company>ForInternalUseOnly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Industry Investments in Alternative Energy: Comparative Rationales for Diversification and Divestment</dc:title>
  <dc:creator>Johnson, Tim C</dc:creator>
  <cp:lastModifiedBy>Johnson, Tim C</cp:lastModifiedBy>
  <cp:revision>157</cp:revision>
  <dcterms:created xsi:type="dcterms:W3CDTF">2015-04-27T23:28:50Z</dcterms:created>
  <dcterms:modified xsi:type="dcterms:W3CDTF">2015-05-28T23:48:57Z</dcterms:modified>
</cp:coreProperties>
</file>